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</p:sldMasterIdLst>
  <p:notesMasterIdLst>
    <p:notesMasterId r:id="rId33"/>
  </p:notesMasterIdLst>
  <p:sldIdLst>
    <p:sldId id="256" r:id="rId2"/>
    <p:sldId id="395" r:id="rId3"/>
    <p:sldId id="396" r:id="rId4"/>
    <p:sldId id="397" r:id="rId5"/>
    <p:sldId id="398" r:id="rId6"/>
    <p:sldId id="399" r:id="rId7"/>
    <p:sldId id="400" r:id="rId8"/>
    <p:sldId id="401" r:id="rId9"/>
    <p:sldId id="402" r:id="rId10"/>
    <p:sldId id="356" r:id="rId11"/>
    <p:sldId id="358" r:id="rId12"/>
    <p:sldId id="359" r:id="rId13"/>
    <p:sldId id="360" r:id="rId14"/>
    <p:sldId id="361" r:id="rId15"/>
    <p:sldId id="364" r:id="rId16"/>
    <p:sldId id="366" r:id="rId17"/>
    <p:sldId id="368" r:id="rId18"/>
    <p:sldId id="370" r:id="rId19"/>
    <p:sldId id="374" r:id="rId20"/>
    <p:sldId id="387" r:id="rId21"/>
    <p:sldId id="377" r:id="rId22"/>
    <p:sldId id="379" r:id="rId23"/>
    <p:sldId id="380" r:id="rId24"/>
    <p:sldId id="385" r:id="rId25"/>
    <p:sldId id="382" r:id="rId26"/>
    <p:sldId id="381" r:id="rId27"/>
    <p:sldId id="375" r:id="rId28"/>
    <p:sldId id="388" r:id="rId29"/>
    <p:sldId id="384" r:id="rId30"/>
    <p:sldId id="383" r:id="rId31"/>
    <p:sldId id="403" r:id="rId32"/>
  </p:sldIdLst>
  <p:sldSz cx="9144000" cy="5143500" type="screen16x9"/>
  <p:notesSz cx="6858000" cy="9144000"/>
  <p:embeddedFontLst>
    <p:embeddedFont>
      <p:font typeface="Helvetica" panose="020B0604020202020204" pitchFamily="34" charset="0"/>
      <p:regular r:id="rId34"/>
      <p:bold r:id="rId35"/>
      <p:italic r:id="rId36"/>
      <p:boldItalic r:id="rId37"/>
    </p:embeddedFont>
    <p:embeddedFont>
      <p:font typeface="Helvetica Neue" panose="020B0604020202020204" charset="0"/>
      <p:regular r:id="rId38"/>
      <p:bold r:id="rId39"/>
      <p:italic r:id="rId40"/>
      <p:boldItalic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8959786-79BD-44C7-B987-10E3F24299D7}">
  <a:tblStyle styleId="{F8959786-79BD-44C7-B987-10E3F24299D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386" autoAdjust="0"/>
  </p:normalViewPr>
  <p:slideViewPr>
    <p:cSldViewPr snapToGrid="0">
      <p:cViewPr varScale="1">
        <p:scale>
          <a:sx n="86" d="100"/>
          <a:sy n="86" d="100"/>
        </p:scale>
        <p:origin x="3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484b5ac3d_2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g2484b5ac3d_2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B80491-EF80-498B-A447-8945824B141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722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B80491-EF80-498B-A447-8945824B141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6579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9960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ctrTitle"/>
          </p:nvPr>
        </p:nvSpPr>
        <p:spPr>
          <a:xfrm>
            <a:off x="678501" y="1597819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1"/>
          </p:nvPr>
        </p:nvSpPr>
        <p:spPr>
          <a:xfrm>
            <a:off x="678501" y="2792108"/>
            <a:ext cx="7772400" cy="963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57200" marR="0" lvl="1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914400" marR="0" lvl="2" indent="0" algn="ctr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371600" marR="0" lvl="3" indent="0" algn="ctr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828800" marR="0" lvl="4" indent="0" algn="ctr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/>
          <p:nvPr/>
        </p:nvSpPr>
        <p:spPr>
          <a:xfrm>
            <a:off x="92075" y="519758"/>
            <a:ext cx="8959850" cy="5357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E65D00">
                  <a:alpha val="78431"/>
                </a:srgbClr>
              </a:gs>
              <a:gs pos="25000">
                <a:srgbClr val="E65D00">
                  <a:alpha val="78431"/>
                </a:srgbClr>
              </a:gs>
              <a:gs pos="100000">
                <a:srgbClr val="FFFFFF">
                  <a:alpha val="78431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15"/>
          <p:cNvSpPr txBox="1">
            <a:spLocks noGrp="1"/>
          </p:cNvSpPr>
          <p:nvPr>
            <p:ph type="title"/>
          </p:nvPr>
        </p:nvSpPr>
        <p:spPr>
          <a:xfrm>
            <a:off x="92075" y="64310"/>
            <a:ext cx="8959850" cy="450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 dirty="0"/>
          </a:p>
        </p:txBody>
      </p:sp>
      <p:sp>
        <p:nvSpPr>
          <p:cNvPr id="64" name="Google Shape;64;p15"/>
          <p:cNvSpPr txBox="1">
            <a:spLocks noGrp="1"/>
          </p:cNvSpPr>
          <p:nvPr>
            <p:ph type="body" idx="1"/>
          </p:nvPr>
        </p:nvSpPr>
        <p:spPr>
          <a:xfrm>
            <a:off x="92075" y="624625"/>
            <a:ext cx="895985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Tools 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Rectangle"/>
          <p:cNvSpPr/>
          <p:nvPr/>
        </p:nvSpPr>
        <p:spPr>
          <a:xfrm>
            <a:off x="-20418" y="-21243"/>
            <a:ext cx="9184836" cy="460019"/>
          </a:xfrm>
          <a:prstGeom prst="rect">
            <a:avLst/>
          </a:prstGeom>
          <a:solidFill>
            <a:srgbClr val="DCDEE0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sz="2400"/>
            </a:pPr>
            <a:endParaRPr sz="1266"/>
          </a:p>
        </p:txBody>
      </p:sp>
      <p:sp>
        <p:nvSpPr>
          <p:cNvPr id="146" name="Title Text"/>
          <p:cNvSpPr txBox="1">
            <a:spLocks noGrp="1"/>
          </p:cNvSpPr>
          <p:nvPr>
            <p:ph type="title"/>
          </p:nvPr>
        </p:nvSpPr>
        <p:spPr>
          <a:xfrm>
            <a:off x="669727" y="-524"/>
            <a:ext cx="7804547" cy="460019"/>
          </a:xfrm>
          <a:prstGeom prst="rect">
            <a:avLst/>
          </a:prstGeom>
        </p:spPr>
        <p:txBody>
          <a:bodyPr/>
          <a:lstStyle>
            <a:lvl1pPr algn="l">
              <a:defRPr sz="1898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147" name="Body Level One…"/>
          <p:cNvSpPr txBox="1">
            <a:spLocks noGrp="1"/>
          </p:cNvSpPr>
          <p:nvPr>
            <p:ph type="body" idx="1"/>
          </p:nvPr>
        </p:nvSpPr>
        <p:spPr>
          <a:xfrm>
            <a:off x="669727" y="856570"/>
            <a:ext cx="7804547" cy="3831516"/>
          </a:xfrm>
          <a:prstGeom prst="rect">
            <a:avLst/>
          </a:prstGeom>
        </p:spPr>
        <p:txBody>
          <a:bodyPr/>
          <a:lstStyle>
            <a:lvl2pPr>
              <a:spcBef>
                <a:spcPts val="527"/>
              </a:spcBef>
            </a:lvl2pPr>
            <a:lvl3pPr>
              <a:spcBef>
                <a:spcPts val="527"/>
              </a:spcBef>
            </a:lvl3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7154387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450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828675"/>
            <a:ext cx="8229600" cy="3765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54" name="Google Shape;54;p13" descr="https://glip-vault-1.s3.amazonaws.com/web/customer_files/75320328204/modified.PNG?Expires=2075494478&amp;AWSAccessKeyId=AKIAJROPQDFTIHBTLJJQ&amp;Signature=8Paa93sLKYTHzQzyuKxaC3xBlOU%3D"/>
          <p:cNvPicPr preferRelativeResize="0"/>
          <p:nvPr/>
        </p:nvPicPr>
        <p:blipFill rotWithShape="1">
          <a:blip r:embed="rId5">
            <a:alphaModFix/>
          </a:blip>
          <a:stretch/>
        </p:blipFill>
        <p:spPr>
          <a:xfrm>
            <a:off x="7674138" y="4424625"/>
            <a:ext cx="1400762" cy="65673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 userDrawn="1"/>
        </p:nvSpPr>
        <p:spPr>
          <a:xfrm>
            <a:off x="1084917" y="4765872"/>
            <a:ext cx="658922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latin typeface="Calibri" panose="020F0502020204030204" pitchFamily="34" charset="0"/>
                <a:cs typeface="Calibri" panose="020F0502020204030204" pitchFamily="34" charset="0"/>
              </a:rPr>
              <a:t>Training</a:t>
            </a:r>
            <a:r>
              <a:rPr lang="en-US" sz="1050" baseline="0" dirty="0">
                <a:latin typeface="Calibri" panose="020F0502020204030204" pitchFamily="34" charset="0"/>
                <a:cs typeface="Calibri" panose="020F0502020204030204" pitchFamily="34" charset="0"/>
              </a:rPr>
              <a:t> school </a:t>
            </a:r>
            <a:r>
              <a:rPr lang="en-US" sz="1050" baseline="0" dirty="0" smtClean="0">
                <a:latin typeface="Calibri" panose="020F0502020204030204" pitchFamily="34" charset="0"/>
                <a:cs typeface="Calibri" panose="020F0502020204030204" pitchFamily="34" charset="0"/>
              </a:rPr>
              <a:t>10, </a:t>
            </a:r>
            <a:r>
              <a:rPr lang="en-US" sz="1050" dirty="0">
                <a:latin typeface="Calibri" panose="020F0502020204030204" pitchFamily="34" charset="0"/>
                <a:cs typeface="Calibri" panose="020F0502020204030204" pitchFamily="34" charset="0"/>
              </a:rPr>
              <a:t>Luxembourg 2019</a:t>
            </a:r>
          </a:p>
        </p:txBody>
      </p:sp>
      <p:sp>
        <p:nvSpPr>
          <p:cNvPr id="7" name="Google Shape;60;p14"/>
          <p:cNvSpPr txBox="1">
            <a:spLocks/>
          </p:cNvSpPr>
          <p:nvPr userDrawn="1"/>
        </p:nvSpPr>
        <p:spPr>
          <a:xfrm>
            <a:off x="143342" y="4765872"/>
            <a:ext cx="627716" cy="269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/>
            <a:fld id="{00000000-1234-1234-1234-123412341234}" type="slidenum">
              <a:rPr lang="en-GB" smtClean="0"/>
              <a:pPr algn="l"/>
              <a:t>‹#›</a:t>
            </a:fld>
            <a:endParaRPr lang="en-GB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72" r:id="rId3"/>
  </p:sldLayoutIdLst>
  <p:timing>
    <p:tnLst>
      <p:par>
        <p:cTn id="1" dur="indefinite" restart="never" nodeType="tmRoot"/>
      </p:par>
    </p:tnLst>
  </p:timing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5"/>
          <p:cNvSpPr txBox="1">
            <a:spLocks noGrp="1"/>
          </p:cNvSpPr>
          <p:nvPr>
            <p:ph type="ctrTitle"/>
          </p:nvPr>
        </p:nvSpPr>
        <p:spPr>
          <a:xfrm>
            <a:off x="685788" y="395775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0" i="0" u="none" strike="noStrike" cap="none" dirty="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NEUBIAS Training School </a:t>
            </a:r>
            <a:r>
              <a:rPr lang="en-GB" sz="1400" dirty="0" smtClean="0">
                <a:solidFill>
                  <a:srgbClr val="888888"/>
                </a:solidFill>
              </a:rPr>
              <a:t>10</a:t>
            </a:r>
            <a:r>
              <a:rPr lang="en-GB" sz="1400" b="0" i="0" u="none" strike="noStrike" cap="none" dirty="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/>
            </a:r>
            <a:br>
              <a:rPr lang="en-GB" sz="1400" b="0" i="0" u="none" strike="noStrike" cap="none" dirty="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-GB" sz="1400" b="0" i="0" u="none" strike="noStrike" cap="none" dirty="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/>
            </a:r>
            <a:br>
              <a:rPr lang="en-GB" sz="1400" b="0" i="0" u="none" strike="noStrike" cap="none" dirty="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sz="1400" b="0" i="1" u="none" strike="noStrike" cap="none" dirty="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4" name="Google Shape;124;p25"/>
          <p:cNvSpPr txBox="1">
            <a:spLocks noGrp="1"/>
          </p:cNvSpPr>
          <p:nvPr>
            <p:ph type="subTitle" idx="1"/>
          </p:nvPr>
        </p:nvSpPr>
        <p:spPr>
          <a:xfrm>
            <a:off x="685788" y="3738516"/>
            <a:ext cx="7772400" cy="9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</a:pPr>
            <a:r>
              <a:rPr lang="en-GB" sz="1400" b="0" i="0" u="none" strike="noStrike" cap="none" dirty="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February 2</a:t>
            </a:r>
            <a:r>
              <a:rPr lang="en-GB" sz="1400" b="0" i="0" u="none" strike="noStrike" cap="none" baseline="30000" dirty="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nd</a:t>
            </a:r>
            <a:r>
              <a:rPr lang="en-GB" sz="1400" b="0" i="0" u="none" strike="noStrike" cap="none" dirty="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-5</a:t>
            </a:r>
            <a:r>
              <a:rPr lang="en-GB" sz="1400" b="0" i="0" u="none" strike="noStrike" cap="none" baseline="30000" dirty="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</a:t>
            </a:r>
            <a:r>
              <a:rPr lang="en-GB" sz="1400" b="0" i="0" u="none" strike="noStrike" cap="none" dirty="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2018</a:t>
            </a:r>
            <a:endParaRPr sz="1400" b="0" i="0" u="none" strike="noStrike" cap="none" dirty="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</a:pPr>
            <a:r>
              <a:rPr lang="en-US" sz="1400" b="0" i="0" u="none" strike="noStrike" cap="none" dirty="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Luxembourg</a:t>
            </a:r>
            <a:endParaRPr sz="1400" b="0" i="0" u="none" strike="noStrike" cap="none" dirty="0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6" name="Google Shape;126;p25"/>
          <p:cNvSpPr txBox="1"/>
          <p:nvPr/>
        </p:nvSpPr>
        <p:spPr>
          <a:xfrm>
            <a:off x="685788" y="2126119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dirty="0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Tracking</a:t>
            </a:r>
            <a:endParaRPr lang="en-US" sz="1600" dirty="0">
              <a:solidFill>
                <a:srgbClr val="F7964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 algn="ctr"/>
            <a:r>
              <a:rPr lang="en-US" sz="1600" dirty="0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Theory, </a:t>
            </a:r>
            <a:r>
              <a:rPr lang="en-US" sz="1600" dirty="0" err="1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TrackMate</a:t>
            </a:r>
            <a:r>
              <a:rPr lang="en-US" sz="1600" dirty="0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Mastodon</a:t>
            </a:r>
            <a:endParaRPr lang="en-GB" sz="1600" dirty="0">
              <a:solidFill>
                <a:srgbClr val="F7964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>
              <a:solidFill>
                <a:srgbClr val="F7964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Robert Haase</a:t>
            </a:r>
            <a:endParaRPr sz="2000" dirty="0">
              <a:solidFill>
                <a:srgbClr val="F7964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algn="ctr"/>
            <a:r>
              <a:rPr lang="en-GB" i="1" dirty="0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Based on material from Florian Jug, Tobias Pietzsch, Jean-Yves </a:t>
            </a:r>
            <a:r>
              <a:rPr lang="en-GB" i="1" dirty="0" err="1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Tinevez</a:t>
            </a:r>
            <a:r>
              <a:rPr lang="en-GB" i="1" dirty="0">
                <a:solidFill>
                  <a:srgbClr val="F7964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</a:p>
        </p:txBody>
      </p:sp>
      <p:pic>
        <p:nvPicPr>
          <p:cNvPr id="5" name="Picture 7" descr="CBG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8" y="3738516"/>
            <a:ext cx="1583036" cy="6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8" y="4504345"/>
            <a:ext cx="1880914" cy="593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steps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075" y="624625"/>
            <a:ext cx="8959850" cy="691852"/>
          </a:xfrm>
        </p:spPr>
        <p:txBody>
          <a:bodyPr/>
          <a:lstStyle/>
          <a:p>
            <a:r>
              <a:rPr lang="en-GB" dirty="0"/>
              <a:t>Install </a:t>
            </a:r>
            <a:r>
              <a:rPr lang="en-GB" dirty="0" err="1"/>
              <a:t>MaMut</a:t>
            </a:r>
            <a:r>
              <a:rPr lang="en-GB" dirty="0"/>
              <a:t> and Mastodon update sites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16477"/>
            <a:ext cx="3182934" cy="31032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2008" y="1828799"/>
            <a:ext cx="3454370" cy="23029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2008" y="4176756"/>
            <a:ext cx="3454370" cy="23029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AF9A94-4C38-45C9-B3F5-7642CD4BB9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9560" y="1659674"/>
            <a:ext cx="4130748" cy="29821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4470164" y="1316476"/>
            <a:ext cx="4222854" cy="2815235"/>
            <a:chOff x="3540807" y="1354024"/>
            <a:chExt cx="4598534" cy="30656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40807" y="1354024"/>
              <a:ext cx="4598534" cy="3065689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6"/>
            <a:srcRect l="934" t="42517" r="97718" b="55386"/>
            <a:stretch/>
          </p:blipFill>
          <p:spPr>
            <a:xfrm>
              <a:off x="3583781" y="2450307"/>
              <a:ext cx="61913" cy="64294"/>
            </a:xfrm>
            <a:prstGeom prst="rect">
              <a:avLst/>
            </a:prstGeom>
          </p:spPr>
        </p:pic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E8612AE7-9C3C-4F15-B97B-4E3DB7EDB5EF}"/>
              </a:ext>
            </a:extLst>
          </p:cNvPr>
          <p:cNvSpPr/>
          <p:nvPr/>
        </p:nvSpPr>
        <p:spPr>
          <a:xfrm>
            <a:off x="1655446" y="3953899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05F12F6-523C-4D24-850B-C3DC275D9744}"/>
              </a:ext>
            </a:extLst>
          </p:cNvPr>
          <p:cNvSpPr/>
          <p:nvPr/>
        </p:nvSpPr>
        <p:spPr>
          <a:xfrm>
            <a:off x="4185078" y="4309522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55A8B02-9AF9-4247-B663-583F6E35C5FE}"/>
              </a:ext>
            </a:extLst>
          </p:cNvPr>
          <p:cNvSpPr/>
          <p:nvPr/>
        </p:nvSpPr>
        <p:spPr>
          <a:xfrm>
            <a:off x="5174232" y="2279564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3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30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Load tracking image data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075" y="624625"/>
            <a:ext cx="8959850" cy="1028811"/>
          </a:xfrm>
        </p:spPr>
        <p:txBody>
          <a:bodyPr/>
          <a:lstStyle/>
          <a:p>
            <a:r>
              <a:rPr lang="en-US" dirty="0"/>
              <a:t>File &gt; Import &gt; Image Sequence</a:t>
            </a:r>
          </a:p>
          <a:p>
            <a:r>
              <a:rPr lang="en-US" dirty="0"/>
              <a:t>Image &gt; </a:t>
            </a:r>
            <a:r>
              <a:rPr lang="en-US" dirty="0" err="1"/>
              <a:t>Hyperstacks</a:t>
            </a:r>
            <a:r>
              <a:rPr lang="en-US" dirty="0"/>
              <a:t> &gt; Stack to </a:t>
            </a:r>
            <a:r>
              <a:rPr lang="en-US" dirty="0" err="1"/>
              <a:t>Hyperstack</a:t>
            </a:r>
            <a:endParaRPr lang="en-US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5" y="1653436"/>
            <a:ext cx="3137881" cy="18183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2456" y="1653436"/>
            <a:ext cx="1095620" cy="18183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0576" y="1653436"/>
            <a:ext cx="1428713" cy="18183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1789" y="1653436"/>
            <a:ext cx="868742" cy="9680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3031" y="1653436"/>
            <a:ext cx="1564540" cy="18183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424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Load tracking data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075" y="624625"/>
            <a:ext cx="8959850" cy="1080785"/>
          </a:xfrm>
        </p:spPr>
        <p:txBody>
          <a:bodyPr/>
          <a:lstStyle/>
          <a:p>
            <a:r>
              <a:rPr lang="en-GB" dirty="0"/>
              <a:t>Reduce image data to the necessary by outlining an interesting area (1). The larger your file is, the longer the processing will take. Select a time range to reduce even further (2).</a:t>
            </a:r>
          </a:p>
          <a:p>
            <a:r>
              <a:rPr lang="en-GB" dirty="0"/>
              <a:t>Image &gt; Duplicate…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719" y="1705410"/>
            <a:ext cx="1318125" cy="28759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397" y="2676045"/>
            <a:ext cx="1318125" cy="11475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6075" y="1705410"/>
            <a:ext cx="2289307" cy="28759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CB90F6CF-D8DC-4903-B1FD-2590DC6DBC7B}"/>
              </a:ext>
            </a:extLst>
          </p:cNvPr>
          <p:cNvSpPr/>
          <p:nvPr/>
        </p:nvSpPr>
        <p:spPr>
          <a:xfrm>
            <a:off x="677676" y="2787741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588C4A9-3F4C-4C03-9D72-88E28BCEBF24}"/>
              </a:ext>
            </a:extLst>
          </p:cNvPr>
          <p:cNvSpPr/>
          <p:nvPr/>
        </p:nvSpPr>
        <p:spPr>
          <a:xfrm>
            <a:off x="3411692" y="3249817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66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TrackMate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075" y="624625"/>
            <a:ext cx="8959850" cy="763188"/>
          </a:xfrm>
        </p:spPr>
        <p:txBody>
          <a:bodyPr/>
          <a:lstStyle/>
          <a:p>
            <a:r>
              <a:rPr lang="en-GB" dirty="0"/>
              <a:t>Plugins &gt; Tracking &gt; </a:t>
            </a:r>
            <a:r>
              <a:rPr lang="en-GB" dirty="0" err="1"/>
              <a:t>TrackMate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80" t="1584" r="45233" b="1138"/>
          <a:stretch/>
        </p:blipFill>
        <p:spPr>
          <a:xfrm>
            <a:off x="1462292" y="1387813"/>
            <a:ext cx="1899450" cy="317346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AFD8551-4915-49DD-A0C5-CAF676E5F1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058" t="1699" r="1232" b="2219"/>
          <a:stretch/>
        </p:blipFill>
        <p:spPr>
          <a:xfrm>
            <a:off x="3648306" y="1387814"/>
            <a:ext cx="1471983" cy="317346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6D18D3-CDC5-482B-B95B-534743D676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67" t="1293" r="45218" b="1668"/>
          <a:stretch/>
        </p:blipFill>
        <p:spPr>
          <a:xfrm>
            <a:off x="5406853" y="1387812"/>
            <a:ext cx="1892329" cy="317346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258DD5E5-454F-4955-A914-21AF38EE794A}"/>
              </a:ext>
            </a:extLst>
          </p:cNvPr>
          <p:cNvSpPr/>
          <p:nvPr/>
        </p:nvSpPr>
        <p:spPr>
          <a:xfrm>
            <a:off x="6648506" y="1745476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99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Difference-of-Gaussian based spot detection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Configure blob diameter and threshold. Prefer 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“some to many”</a:t>
            </a:r>
            <a:r>
              <a:rPr lang="en-GB" dirty="0"/>
              <a:t> instead of 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“some missing”</a:t>
            </a:r>
            <a:r>
              <a:rPr lang="en-GB" dirty="0"/>
              <a:t>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84" t="1573" r="45244" b="1884"/>
          <a:stretch/>
        </p:blipFill>
        <p:spPr>
          <a:xfrm>
            <a:off x="231076" y="1365008"/>
            <a:ext cx="1301261" cy="2158112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57613" t="1576" r="1204" b="2940"/>
          <a:stretch/>
        </p:blipFill>
        <p:spPr>
          <a:xfrm>
            <a:off x="3056993" y="1365007"/>
            <a:ext cx="1378539" cy="2935883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57434" t="1689" r="1724" b="2482"/>
          <a:stretch/>
        </p:blipFill>
        <p:spPr>
          <a:xfrm>
            <a:off x="4518349" y="1356244"/>
            <a:ext cx="1374681" cy="2953408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57930" t="1187" r="1078" b="2318"/>
          <a:stretch/>
        </p:blipFill>
        <p:spPr>
          <a:xfrm>
            <a:off x="5975847" y="1365007"/>
            <a:ext cx="1360101" cy="2944645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E68B12-6136-4BE2-B042-A8881C1AD3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696" t="1573" r="1237" b="3124"/>
          <a:stretch/>
        </p:blipFill>
        <p:spPr>
          <a:xfrm>
            <a:off x="1619012" y="1365008"/>
            <a:ext cx="1374681" cy="2935884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0FAD3C0-034C-4A40-B62B-D88E0B22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74" t="52351" r="51942" b="38765"/>
          <a:stretch/>
        </p:blipFill>
        <p:spPr>
          <a:xfrm>
            <a:off x="3056993" y="4348492"/>
            <a:ext cx="1393220" cy="2533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503727F-E525-4A0D-8792-21381C37765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75" t="52527" r="51296" b="38068"/>
          <a:stretch/>
        </p:blipFill>
        <p:spPr>
          <a:xfrm>
            <a:off x="5975847" y="4359190"/>
            <a:ext cx="1360101" cy="2555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F1186FD-BD7B-42D1-AF2C-1DC59EF073F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07" t="52374" r="52280" b="38638"/>
          <a:stretch/>
        </p:blipFill>
        <p:spPr>
          <a:xfrm>
            <a:off x="4518349" y="4348492"/>
            <a:ext cx="1385584" cy="2533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5CB6269-4ED2-4AEB-866F-AC9E62629A2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68" t="1033" r="45486" b="1065"/>
          <a:stretch/>
        </p:blipFill>
        <p:spPr>
          <a:xfrm>
            <a:off x="7417686" y="1365007"/>
            <a:ext cx="1278619" cy="2158113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C81D1785-73C0-4295-B3B9-57110755FCE8}"/>
              </a:ext>
            </a:extLst>
          </p:cNvPr>
          <p:cNvSpPr/>
          <p:nvPr/>
        </p:nvSpPr>
        <p:spPr>
          <a:xfrm>
            <a:off x="870021" y="2420055"/>
            <a:ext cx="381404" cy="355623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EB24CC5-95B6-4ADC-A0B5-E9BAAB77B599}"/>
              </a:ext>
            </a:extLst>
          </p:cNvPr>
          <p:cNvSpPr/>
          <p:nvPr/>
        </p:nvSpPr>
        <p:spPr>
          <a:xfrm>
            <a:off x="3878466" y="4297336"/>
            <a:ext cx="381404" cy="355623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D77AC49-C7D4-406F-B735-18F277EC6C30}"/>
              </a:ext>
            </a:extLst>
          </p:cNvPr>
          <p:cNvSpPr/>
          <p:nvPr/>
        </p:nvSpPr>
        <p:spPr>
          <a:xfrm>
            <a:off x="5325681" y="4296424"/>
            <a:ext cx="381404" cy="355623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2131E79-312E-4448-8C05-1556B5232D11}"/>
              </a:ext>
            </a:extLst>
          </p:cNvPr>
          <p:cNvSpPr/>
          <p:nvPr/>
        </p:nvSpPr>
        <p:spPr>
          <a:xfrm>
            <a:off x="6763900" y="4297432"/>
            <a:ext cx="381404" cy="355623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21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Difference-of-Gaussian based spot detection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075" y="624625"/>
            <a:ext cx="8959850" cy="647823"/>
          </a:xfrm>
        </p:spPr>
        <p:txBody>
          <a:bodyPr/>
          <a:lstStyle/>
          <a:p>
            <a:r>
              <a:rPr lang="en-GB" dirty="0"/>
              <a:t>In case there is a peak on the left of the quality diagram, put a threshold to exclude it. The less spots you continue to process, the faster tracking will work.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27" t="1265" r="45700" b="1739"/>
          <a:stretch/>
        </p:blipFill>
        <p:spPr>
          <a:xfrm>
            <a:off x="458306" y="1366510"/>
            <a:ext cx="2017766" cy="337453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CAB411-6697-472B-824E-670F354621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318" t="1266" r="1523" b="2431"/>
          <a:stretch/>
        </p:blipFill>
        <p:spPr>
          <a:xfrm>
            <a:off x="2659643" y="1382707"/>
            <a:ext cx="1565561" cy="335834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657AFA-AC03-4A2F-89E1-D58F14E2F7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4" t="1049" r="45226" b="707"/>
          <a:stretch/>
        </p:blipFill>
        <p:spPr>
          <a:xfrm>
            <a:off x="4522424" y="1382707"/>
            <a:ext cx="2017766" cy="335834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A14DD5D3-1F6D-49AF-8392-F2AC53CBDBB0}"/>
              </a:ext>
            </a:extLst>
          </p:cNvPr>
          <p:cNvSpPr/>
          <p:nvPr/>
        </p:nvSpPr>
        <p:spPr>
          <a:xfrm>
            <a:off x="535196" y="2571750"/>
            <a:ext cx="381404" cy="35562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73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Difference-of-Gaussian based spot detection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075" y="624625"/>
            <a:ext cx="8959850" cy="785431"/>
          </a:xfrm>
        </p:spPr>
        <p:txBody>
          <a:bodyPr/>
          <a:lstStyle/>
          <a:p>
            <a:r>
              <a:rPr lang="en-GB" dirty="0"/>
              <a:t>Use the time scroll bar to check various time points. </a:t>
            </a:r>
          </a:p>
          <a:p>
            <a:r>
              <a:rPr lang="en-GB" dirty="0"/>
              <a:t>Finding the right parameters for all time points might be challenging.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7992" t="1106" r="1056" b="1697"/>
          <a:stretch/>
        </p:blipFill>
        <p:spPr>
          <a:xfrm>
            <a:off x="3585928" y="1410057"/>
            <a:ext cx="1633294" cy="354440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57910" t="1104" r="1280" b="1884"/>
          <a:stretch/>
        </p:blipFill>
        <p:spPr>
          <a:xfrm>
            <a:off x="5915819" y="1410056"/>
            <a:ext cx="1633294" cy="354440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58159" t="1106" r="816" b="1697"/>
          <a:stretch/>
        </p:blipFill>
        <p:spPr>
          <a:xfrm>
            <a:off x="1256035" y="1410056"/>
            <a:ext cx="1633295" cy="354440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92E9AFE-30BB-4AE8-B18D-F2E9100D27D8}"/>
              </a:ext>
            </a:extLst>
          </p:cNvPr>
          <p:cNvSpPr/>
          <p:nvPr/>
        </p:nvSpPr>
        <p:spPr>
          <a:xfrm>
            <a:off x="1404185" y="4441010"/>
            <a:ext cx="381404" cy="35562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7EC51BC-D29A-4931-BB52-FA6A54787BF4}"/>
              </a:ext>
            </a:extLst>
          </p:cNvPr>
          <p:cNvSpPr/>
          <p:nvPr/>
        </p:nvSpPr>
        <p:spPr>
          <a:xfrm>
            <a:off x="4467672" y="4439279"/>
            <a:ext cx="381404" cy="35562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53936A6-36AC-4D5D-BFEE-F25E921DD71F}"/>
              </a:ext>
            </a:extLst>
          </p:cNvPr>
          <p:cNvSpPr/>
          <p:nvPr/>
        </p:nvSpPr>
        <p:spPr>
          <a:xfrm>
            <a:off x="6982947" y="4439278"/>
            <a:ext cx="381404" cy="35562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3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41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Difference-of-Gaussian based spot detection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500" dirty="0"/>
              <a:t>If spot detection was wrong, consider going back to square one. Repeat all necessary steps.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72" t="882" r="61035" b="28543"/>
          <a:stretch/>
        </p:blipFill>
        <p:spPr>
          <a:xfrm>
            <a:off x="122830" y="1153236"/>
            <a:ext cx="1944950" cy="326193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D7FB0F-A5D0-44C4-95D5-39FB4925C3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388" t="754" r="748" b="882"/>
          <a:stretch/>
        </p:blipFill>
        <p:spPr>
          <a:xfrm>
            <a:off x="2207289" y="1153237"/>
            <a:ext cx="2114192" cy="326193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1C6BC5-54F5-4622-AEF8-03754DADE1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0" t="881" r="61122" b="28544"/>
          <a:stretch/>
        </p:blipFill>
        <p:spPr>
          <a:xfrm>
            <a:off x="4707045" y="1153236"/>
            <a:ext cx="1944950" cy="326193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F911B1-2541-476D-87B2-98FAB1150C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308" t="582" r="836" b="538"/>
          <a:stretch/>
        </p:blipFill>
        <p:spPr>
          <a:xfrm>
            <a:off x="6796224" y="1153237"/>
            <a:ext cx="2103179" cy="326193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0A889035-520B-49E6-8B97-9D6F790767DA}"/>
              </a:ext>
            </a:extLst>
          </p:cNvPr>
          <p:cNvSpPr/>
          <p:nvPr/>
        </p:nvSpPr>
        <p:spPr>
          <a:xfrm>
            <a:off x="6152004" y="2788504"/>
            <a:ext cx="381404" cy="35562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4F66913-F761-4BF5-8BD7-84050DC92C16}"/>
              </a:ext>
            </a:extLst>
          </p:cNvPr>
          <p:cNvSpPr/>
          <p:nvPr/>
        </p:nvSpPr>
        <p:spPr>
          <a:xfrm>
            <a:off x="1554968" y="2784203"/>
            <a:ext cx="381404" cy="35562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63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Difference-of-Gaussian based spot detection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Go through the following steps again. Repeat quality control.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B8D2CC-A55F-4D51-A3AF-40306A10EA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50" t="1111" r="45246" b="1348"/>
          <a:stretch/>
        </p:blipFill>
        <p:spPr>
          <a:xfrm>
            <a:off x="124917" y="1219200"/>
            <a:ext cx="1679377" cy="281065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6D5C0A-1671-48D6-B1EA-D3F5312ED3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093" t="1055" r="1002" b="2532"/>
          <a:stretch/>
        </p:blipFill>
        <p:spPr>
          <a:xfrm>
            <a:off x="3818841" y="1219200"/>
            <a:ext cx="1294115" cy="281065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54CA373-DFE4-4B3A-B67B-67CA2997CE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21" t="693" r="45275" b="1027"/>
          <a:stretch/>
        </p:blipFill>
        <p:spPr>
          <a:xfrm>
            <a:off x="1974951" y="1219200"/>
            <a:ext cx="1673233" cy="281065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EDB5FCC-44F7-4612-A769-61A6B8E9862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551" t="535" r="812" b="576"/>
          <a:stretch/>
        </p:blipFill>
        <p:spPr>
          <a:xfrm>
            <a:off x="6829927" y="1219200"/>
            <a:ext cx="1355966" cy="281065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D4918AB-64EB-402A-B63E-7EEE127D403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7872" t="601" r="805" b="454"/>
          <a:stretch/>
        </p:blipFill>
        <p:spPr>
          <a:xfrm>
            <a:off x="5283614" y="1219201"/>
            <a:ext cx="1375654" cy="281065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83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Linking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1B2812-6EA4-4DCF-B275-9F4A3DAD0E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9" t="529" r="329" b="411"/>
          <a:stretch/>
        </p:blipFill>
        <p:spPr>
          <a:xfrm>
            <a:off x="7182223" y="1537050"/>
            <a:ext cx="1864673" cy="287959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076" y="624624"/>
            <a:ext cx="5054460" cy="3792019"/>
          </a:xfrm>
        </p:spPr>
        <p:txBody>
          <a:bodyPr/>
          <a:lstStyle/>
          <a:p>
            <a:r>
              <a:rPr lang="en-GB" dirty="0"/>
              <a:t>Configure maximum distance for two spots (in subsequent time points) to be considered as the same spot. (1)</a:t>
            </a:r>
          </a:p>
          <a:p>
            <a:r>
              <a:rPr lang="en-GB" dirty="0"/>
              <a:t>Define maximum distance between spots which are not present in subsequent time points (2)</a:t>
            </a:r>
          </a:p>
          <a:p>
            <a:r>
              <a:rPr lang="en-GB" dirty="0"/>
              <a:t>The frame gap corresponds to the number of frames where the spot might not be present.</a:t>
            </a:r>
          </a:p>
          <a:p>
            <a:r>
              <a:rPr lang="en-GB" dirty="0"/>
              <a:t>Use Fijis line tool to measure distances in the image (3/4).</a:t>
            </a:r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64C31C-A80F-474F-96D1-1583A8D5C5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1305" y="686196"/>
            <a:ext cx="3691649" cy="67832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3062555-9F7F-4429-92C5-346F7501A7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0" t="377" r="54522" b="28614"/>
          <a:stretch/>
        </p:blipFill>
        <p:spPr>
          <a:xfrm>
            <a:off x="5261305" y="1537050"/>
            <a:ext cx="1706780" cy="286496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B58FDB4E-1057-4494-92F8-438090171D45}"/>
              </a:ext>
            </a:extLst>
          </p:cNvPr>
          <p:cNvSpPr/>
          <p:nvPr/>
        </p:nvSpPr>
        <p:spPr>
          <a:xfrm>
            <a:off x="6586681" y="2299050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CE8ADBB-DD23-42AA-8082-25D1E39B5A18}"/>
              </a:ext>
            </a:extLst>
          </p:cNvPr>
          <p:cNvSpPr/>
          <p:nvPr/>
        </p:nvSpPr>
        <p:spPr>
          <a:xfrm>
            <a:off x="6586681" y="3589203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C88A43D-56F9-4E03-B266-A017CABA9C7B}"/>
              </a:ext>
            </a:extLst>
          </p:cNvPr>
          <p:cNvSpPr/>
          <p:nvPr/>
        </p:nvSpPr>
        <p:spPr>
          <a:xfrm>
            <a:off x="5917875" y="669298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3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4196160-EEB3-4D55-86FC-58B347D0B3D9}"/>
              </a:ext>
            </a:extLst>
          </p:cNvPr>
          <p:cNvSpPr/>
          <p:nvPr/>
        </p:nvSpPr>
        <p:spPr>
          <a:xfrm>
            <a:off x="7551117" y="1154397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4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22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GB" dirty="0" smtClean="0"/>
              <a:t>Tracking: ”following moving objects”</a:t>
            </a:r>
          </a:p>
          <a:p>
            <a:pPr marL="491728" indent="-285750"/>
            <a:r>
              <a:rPr lang="en-GB" dirty="0" smtClean="0"/>
              <a:t>Very active research field </a:t>
            </a:r>
          </a:p>
          <a:p>
            <a:pPr lvl="1" indent="-251222"/>
            <a:r>
              <a:rPr lang="en-GB" sz="1600" i="1" dirty="0" smtClean="0"/>
              <a:t>algorithms</a:t>
            </a:r>
            <a:endParaRPr lang="en-GB" sz="1600" dirty="0" smtClean="0"/>
          </a:p>
          <a:p>
            <a:pPr lvl="1" indent="-251222"/>
            <a:r>
              <a:rPr lang="en-GB" sz="1600" i="1" dirty="0" smtClean="0"/>
              <a:t>applications</a:t>
            </a:r>
            <a:endParaRPr lang="en-GB" sz="1600" dirty="0" smtClean="0"/>
          </a:p>
          <a:p>
            <a:pPr indent="-251222"/>
            <a:r>
              <a:rPr lang="en-GB" dirty="0" smtClean="0"/>
              <a:t>High computational effort (</a:t>
            </a:r>
            <a:r>
              <a:rPr lang="en-GB" i="1" dirty="0" smtClean="0"/>
              <a:t>complexity</a:t>
            </a:r>
            <a:r>
              <a:rPr lang="en-GB" dirty="0" smtClean="0"/>
              <a:t>) </a:t>
            </a:r>
          </a:p>
          <a:p>
            <a:pPr marL="691753" lvl="1" indent="-257175">
              <a:buFont typeface="Wingdings" charset="2"/>
              <a:buChar char="Ø"/>
            </a:pPr>
            <a:r>
              <a:rPr lang="en-GB" sz="1600" dirty="0" smtClean="0"/>
              <a:t>High performance computing</a:t>
            </a:r>
          </a:p>
          <a:p>
            <a:pPr indent="-342900"/>
            <a:endParaRPr lang="en-GB" dirty="0" smtClean="0"/>
          </a:p>
          <a:p>
            <a:pPr indent="-251222"/>
            <a:r>
              <a:rPr lang="en-GB" dirty="0" smtClean="0"/>
              <a:t>Goals</a:t>
            </a:r>
          </a:p>
          <a:p>
            <a:pPr lvl="1"/>
            <a:r>
              <a:rPr lang="en-GB" sz="1600" dirty="0" smtClean="0"/>
              <a:t>Measure track properties (speed, velocity)</a:t>
            </a:r>
          </a:p>
          <a:p>
            <a:pPr lvl="1"/>
            <a:r>
              <a:rPr lang="en-GB" sz="1600" dirty="0" smtClean="0"/>
              <a:t>Study </a:t>
            </a:r>
            <a:r>
              <a:rPr lang="en-GB" sz="1600" dirty="0" err="1" smtClean="0"/>
              <a:t>spatio</a:t>
            </a:r>
            <a:r>
              <a:rPr lang="en-GB" sz="1600" dirty="0" smtClean="0"/>
              <a:t>-temporal relationships</a:t>
            </a:r>
          </a:p>
          <a:p>
            <a:pPr lvl="1"/>
            <a:endParaRPr lang="en-GB" sz="1600" dirty="0" smtClean="0"/>
          </a:p>
          <a:p>
            <a:pPr lvl="1"/>
            <a:r>
              <a:rPr lang="en-GB" sz="1600" dirty="0" smtClean="0"/>
              <a:t>Single particle tracking</a:t>
            </a:r>
          </a:p>
          <a:p>
            <a:pPr lvl="1"/>
            <a:r>
              <a:rPr lang="en-GB" sz="1600" dirty="0" smtClean="0"/>
              <a:t>Building cell lineages during development</a:t>
            </a:r>
          </a:p>
          <a:p>
            <a:pPr indent="-342900"/>
            <a:endParaRPr lang="en-GB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677" y="2916813"/>
            <a:ext cx="2234558" cy="135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5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Linking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1B2812-6EA4-4DCF-B275-9F4A3DAD0E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9" t="529" r="329" b="411"/>
          <a:stretch/>
        </p:blipFill>
        <p:spPr>
          <a:xfrm>
            <a:off x="3542386" y="1470168"/>
            <a:ext cx="1864673" cy="287959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075" y="624625"/>
            <a:ext cx="8959850" cy="1387158"/>
          </a:xfrm>
        </p:spPr>
        <p:txBody>
          <a:bodyPr/>
          <a:lstStyle/>
          <a:p>
            <a:r>
              <a:rPr lang="en-GB" dirty="0"/>
              <a:t>Configure maximum distance for two spots to be considered as split event.</a:t>
            </a:r>
          </a:p>
          <a:p>
            <a:r>
              <a:rPr lang="en-GB" dirty="0"/>
              <a:t>If merging is biologically reasonable, turn merging on.</a:t>
            </a:r>
          </a:p>
          <a:p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9E64A3-F23A-4943-8FB0-FD81A2592B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59" b="381"/>
          <a:stretch/>
        </p:blipFill>
        <p:spPr>
          <a:xfrm>
            <a:off x="1668269" y="1470168"/>
            <a:ext cx="1741741" cy="288300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EFD85D-186B-40AB-8965-2C4BFD3709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60" t="669" r="60908" b="28436"/>
          <a:stretch/>
        </p:blipFill>
        <p:spPr>
          <a:xfrm>
            <a:off x="6960840" y="1470168"/>
            <a:ext cx="1709511" cy="286496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B58FDB4E-1057-4494-92F8-438090171D45}"/>
              </a:ext>
            </a:extLst>
          </p:cNvPr>
          <p:cNvSpPr/>
          <p:nvPr/>
        </p:nvSpPr>
        <p:spPr>
          <a:xfrm>
            <a:off x="3028606" y="1913524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71068AE-1F74-4F82-826A-97A4980AA593}"/>
              </a:ext>
            </a:extLst>
          </p:cNvPr>
          <p:cNvSpPr/>
          <p:nvPr/>
        </p:nvSpPr>
        <p:spPr>
          <a:xfrm>
            <a:off x="1286865" y="3182625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65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Visualise track properties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500" dirty="0"/>
              <a:t>Visualize track properties (1) to find regions (and time ranges) where something went wrong.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44D593-B360-429C-B416-F65A2927A6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0" t="61292" r="60968" b="28502"/>
          <a:stretch/>
        </p:blipFill>
        <p:spPr>
          <a:xfrm>
            <a:off x="3923134" y="4314872"/>
            <a:ext cx="1975317" cy="47855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54EECB-096B-400C-BA59-5EC12E80A7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8" t="61276" r="61144" b="28325"/>
          <a:stretch/>
        </p:blipFill>
        <p:spPr>
          <a:xfrm>
            <a:off x="6085256" y="4314872"/>
            <a:ext cx="1975316" cy="48755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A56FC55-E609-477E-8D69-35096D9E26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416" t="652" r="635" b="709"/>
          <a:stretch/>
        </p:blipFill>
        <p:spPr>
          <a:xfrm>
            <a:off x="3923134" y="1205183"/>
            <a:ext cx="1975317" cy="305557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7502CE-0DB9-4C42-8945-249E7F8269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352" t="721" r="597" b="371"/>
          <a:stretch/>
        </p:blipFill>
        <p:spPr>
          <a:xfrm>
            <a:off x="6085256" y="1205183"/>
            <a:ext cx="1975316" cy="305798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671791-701E-4F62-B379-F89C0AD996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481" y="1205184"/>
            <a:ext cx="1855353" cy="30744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698F45B-FC1A-473C-BA4C-4C0FB96F74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1043" y="1205183"/>
            <a:ext cx="1504350" cy="305557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D94B6545-62EA-4CD8-AB10-EDFC4528ABF3}"/>
              </a:ext>
            </a:extLst>
          </p:cNvPr>
          <p:cNvSpPr/>
          <p:nvPr/>
        </p:nvSpPr>
        <p:spPr>
          <a:xfrm>
            <a:off x="1769639" y="3754328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77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Filters on tracks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075" y="624625"/>
            <a:ext cx="3614077" cy="4114800"/>
          </a:xfrm>
        </p:spPr>
        <p:txBody>
          <a:bodyPr/>
          <a:lstStyle/>
          <a:p>
            <a:r>
              <a:rPr lang="en-GB" dirty="0"/>
              <a:t>Add filters on tracks</a:t>
            </a:r>
          </a:p>
          <a:p>
            <a:pPr marL="1016000" lvl="1" indent="-457200">
              <a:buFont typeface="+mj-lt"/>
              <a:buAutoNum type="arabicPeriod"/>
            </a:pPr>
            <a:r>
              <a:rPr lang="en-GB" dirty="0"/>
              <a:t>Using the + and – buttons</a:t>
            </a:r>
          </a:p>
          <a:p>
            <a:pPr marL="1016000" lvl="1" indent="-457200">
              <a:buFont typeface="+mj-lt"/>
              <a:buAutoNum type="arabicPeriod"/>
            </a:pPr>
            <a:r>
              <a:rPr lang="en-GB" dirty="0"/>
              <a:t>Selector what to filter for</a:t>
            </a:r>
          </a:p>
          <a:p>
            <a:pPr marL="1016000" lvl="1" indent="-457200">
              <a:buFont typeface="+mj-lt"/>
              <a:buAutoNum type="arabicPeriod"/>
            </a:pPr>
            <a:r>
              <a:rPr lang="en-GB" dirty="0"/>
              <a:t>Above/below choice</a:t>
            </a:r>
          </a:p>
          <a:p>
            <a:pPr marL="558800" indent="-457200"/>
            <a:endParaRPr lang="en-GB" dirty="0"/>
          </a:p>
          <a:p>
            <a:pPr marL="558800" indent="-457200"/>
            <a:r>
              <a:rPr lang="en-GB" dirty="0"/>
              <a:t>Inspect resulting tracks – why are there so little?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A3BEEC-8298-4EF6-B851-24EF9D7DBA8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36" r="1422" b="678"/>
          <a:stretch/>
        </p:blipFill>
        <p:spPr>
          <a:xfrm>
            <a:off x="4217029" y="624625"/>
            <a:ext cx="2484806" cy="414479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88E0CF-8715-432C-9B55-C49433FA18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624625"/>
            <a:ext cx="2037760" cy="414479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E54ACBDF-7598-4AC1-A011-AFC5B6AD7051}"/>
              </a:ext>
            </a:extLst>
          </p:cNvPr>
          <p:cNvSpPr/>
          <p:nvPr/>
        </p:nvSpPr>
        <p:spPr>
          <a:xfrm>
            <a:off x="3770888" y="3916758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B870074-7861-4391-AD52-AB2A6B5A2BEE}"/>
              </a:ext>
            </a:extLst>
          </p:cNvPr>
          <p:cNvSpPr/>
          <p:nvPr/>
        </p:nvSpPr>
        <p:spPr>
          <a:xfrm>
            <a:off x="3803257" y="1131749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132E5EF-7CF7-459A-B283-0F8065DD977E}"/>
              </a:ext>
            </a:extLst>
          </p:cNvPr>
          <p:cNvSpPr/>
          <p:nvPr/>
        </p:nvSpPr>
        <p:spPr>
          <a:xfrm>
            <a:off x="3799750" y="2027234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3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63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TrackScheme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Use the </a:t>
            </a:r>
            <a:r>
              <a:rPr lang="en-GB" dirty="0" err="1"/>
              <a:t>TrackScheme</a:t>
            </a:r>
            <a:r>
              <a:rPr lang="en-GB" dirty="0"/>
              <a:t> (1) to visualize lineages. Are they reasonable?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0C15C1-5015-46E2-A051-26F3FE5A5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0680" y="1172384"/>
            <a:ext cx="1723356" cy="350529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6C9C8B-A91A-47C6-8EA6-33B766301E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4" t="820" r="877" b="776"/>
          <a:stretch/>
        </p:blipFill>
        <p:spPr>
          <a:xfrm>
            <a:off x="150892" y="1201093"/>
            <a:ext cx="2072460" cy="344937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98204F-CE84-4050-A5EB-7A4F4A8BC2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8" t="776" r="116"/>
          <a:stretch/>
        </p:blipFill>
        <p:spPr>
          <a:xfrm>
            <a:off x="2367310" y="1188380"/>
            <a:ext cx="4625317" cy="347807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1AB35E72-1EF6-4077-ACF9-1EE25207924A}"/>
              </a:ext>
            </a:extLst>
          </p:cNvPr>
          <p:cNvSpPr/>
          <p:nvPr/>
        </p:nvSpPr>
        <p:spPr>
          <a:xfrm>
            <a:off x="22839" y="4111072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55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192E6C-38BC-429B-B9DC-0DC815458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TrackScheme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EE6DF6-38CE-4DA3-A365-241C8D6B2A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075" y="624625"/>
            <a:ext cx="8959850" cy="541235"/>
          </a:xfrm>
        </p:spPr>
        <p:txBody>
          <a:bodyPr/>
          <a:lstStyle/>
          <a:p>
            <a:r>
              <a:rPr lang="en-US" dirty="0"/>
              <a:t>Assuming we </a:t>
            </a:r>
            <a:r>
              <a:rPr lang="en-US" dirty="0" err="1"/>
              <a:t>analyse</a:t>
            </a:r>
            <a:r>
              <a:rPr lang="en-US" dirty="0"/>
              <a:t> a video with two mitotic waves, a reasonable result might look like this.</a:t>
            </a:r>
            <a:endParaRPr lang="de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891D8D-18F5-4207-9B51-1A38040FA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49" y="1508714"/>
            <a:ext cx="8867775" cy="301016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295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C433A-5FBF-4B6A-80B6-552FA05909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Mastodon</a:t>
            </a: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410996-4978-4F79-AB50-F44A8062EB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4" name="TrackMate-Logo85x50-color-300p.png" descr="TrackMate-Logo85x50-color-300p.png"/>
          <p:cNvPicPr>
            <a:picLocks noChangeAspect="1"/>
          </p:cNvPicPr>
          <p:nvPr/>
        </p:nvPicPr>
        <p:blipFill>
          <a:blip r:embed="rId2">
            <a:extLst/>
          </a:blip>
          <a:srcRect r="49802"/>
          <a:stretch>
            <a:fillRect/>
          </a:stretch>
        </p:blipFill>
        <p:spPr>
          <a:xfrm>
            <a:off x="3774078" y="4015172"/>
            <a:ext cx="523158" cy="4601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084054" y="4035479"/>
            <a:ext cx="700109" cy="376982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510848" y="3985540"/>
            <a:ext cx="819266" cy="44881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6465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26599-EC8D-489B-8FCA-79D41543B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Mastodon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1AD0B6-C9E9-43D1-8EB3-3DB87880B8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Plugins &gt; Tracking &gt; Mastodon</a:t>
            </a:r>
          </a:p>
          <a:p>
            <a:r>
              <a:rPr lang="en-US" dirty="0"/>
              <a:t>O</a:t>
            </a:r>
            <a:r>
              <a:rPr lang="de-DE" dirty="0"/>
              <a:t>pen  BigDataViewer by clicking 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„bdv“</a:t>
            </a:r>
            <a:r>
              <a:rPr lang="de-DE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04051A-2056-48F8-9EA2-92F16F2FE4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87" r="905" b="669"/>
          <a:stretch/>
        </p:blipFill>
        <p:spPr>
          <a:xfrm>
            <a:off x="370502" y="1696130"/>
            <a:ext cx="1807548" cy="282274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70823C-C515-4507-9E8B-1B15DF8C7B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2280" y="1696129"/>
            <a:ext cx="1807548" cy="282274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C8C8069-7DA6-44B6-AC04-F047609667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4174" y="1261325"/>
            <a:ext cx="3797318" cy="32575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210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Mastodon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Plugins &gt; </a:t>
            </a:r>
            <a:r>
              <a:rPr lang="en-GB" dirty="0" err="1"/>
              <a:t>Trackmate</a:t>
            </a:r>
            <a:r>
              <a:rPr lang="en-GB" dirty="0"/>
              <a:t> &gt; Detection</a:t>
            </a:r>
          </a:p>
          <a:p>
            <a:r>
              <a:rPr lang="en-GB" dirty="0"/>
              <a:t>Shrink the region to analyse. Don forget to shrink in Z and time!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3F8C3C-DC1A-4A51-9EB8-573FC36F64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153488" y="1627044"/>
            <a:ext cx="1495300" cy="310602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0CD4D2-AEE7-4483-83F6-9513CF977C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617" y="1627042"/>
            <a:ext cx="1498017" cy="310602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0F63BA-BFE3-47DC-9FBE-326F80F874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7533" y="1610482"/>
            <a:ext cx="3689074" cy="312258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3C63C8-FB07-4E52-9EF4-FE2F3A181A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6398" y="1973164"/>
            <a:ext cx="3670341" cy="310602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A8ECD3E8-8CA4-4901-80CE-049A1AD7588D}"/>
              </a:ext>
            </a:extLst>
          </p:cNvPr>
          <p:cNvSpPr/>
          <p:nvPr/>
        </p:nvSpPr>
        <p:spPr>
          <a:xfrm>
            <a:off x="1594772" y="2571750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8C4F1EF-5767-44AB-9413-8BB4CE8B6FBC}"/>
              </a:ext>
            </a:extLst>
          </p:cNvPr>
          <p:cNvSpPr/>
          <p:nvPr/>
        </p:nvSpPr>
        <p:spPr>
          <a:xfrm>
            <a:off x="1594772" y="2872699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751BAFF-5E0E-4396-A2B6-7A43396EE576}"/>
              </a:ext>
            </a:extLst>
          </p:cNvPr>
          <p:cNvSpPr/>
          <p:nvPr/>
        </p:nvSpPr>
        <p:spPr>
          <a:xfrm>
            <a:off x="1594772" y="3173648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3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D5229FB-6E7A-4F72-96AD-C9A272FF44EE}"/>
              </a:ext>
            </a:extLst>
          </p:cNvPr>
          <p:cNvSpPr/>
          <p:nvPr/>
        </p:nvSpPr>
        <p:spPr>
          <a:xfrm>
            <a:off x="1594772" y="3474597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4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62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48CA5-0D21-44BA-BC52-95F26ADF8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Difference-of-Gaussian based spot detection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01D405-BAEF-4EBA-8121-83F281F1E0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Configure blob diameter and threshold as in </a:t>
            </a:r>
            <a:r>
              <a:rPr lang="en-US" dirty="0" err="1"/>
              <a:t>TrackMate</a:t>
            </a:r>
            <a:r>
              <a:rPr lang="en-US" dirty="0"/>
              <a:t>.</a:t>
            </a:r>
            <a:endParaRPr lang="de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DC7B4C-905B-42DB-82B1-EC6B97DF2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18" y="1200150"/>
            <a:ext cx="1623272" cy="33718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A79BE18-D7B6-43E1-BA12-AB6EEC6E14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0056" y="1200150"/>
            <a:ext cx="1614367" cy="33718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FF52B2-93E8-4C22-8F95-6407F47359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2389" y="1200150"/>
            <a:ext cx="4089266" cy="33718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FC430EF7-B822-489A-8BB6-B49E37642ED1}"/>
              </a:ext>
            </a:extLst>
          </p:cNvPr>
          <p:cNvSpPr/>
          <p:nvPr/>
        </p:nvSpPr>
        <p:spPr>
          <a:xfrm>
            <a:off x="3213689" y="2504213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5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090D3-6471-49CE-B176-DC2C035C6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Difference-of-Gaussian based spot detection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8A740B-B98D-4B20-B76C-8C80F6327A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Configure blob diameter and threshold as in </a:t>
            </a:r>
            <a:r>
              <a:rPr lang="en-US" dirty="0" err="1"/>
              <a:t>TrackMate</a:t>
            </a:r>
            <a:r>
              <a:rPr lang="en-US" dirty="0"/>
              <a:t>.</a:t>
            </a:r>
            <a:endParaRPr lang="de-DE" dirty="0"/>
          </a:p>
          <a:p>
            <a:endParaRPr lang="de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0E42B3-197F-44B3-9FEE-6B21F23E41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18" y="1149349"/>
            <a:ext cx="1667339" cy="345796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F640BA-3FFC-4D7D-8386-8531BF5634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2169" y="1149348"/>
            <a:ext cx="4193705" cy="345796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192184-003A-4866-9CCC-58474755F0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1886" y="1149347"/>
            <a:ext cx="1649995" cy="345796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27BE0419-8E44-4259-A972-81F231954A0F}"/>
              </a:ext>
            </a:extLst>
          </p:cNvPr>
          <p:cNvSpPr/>
          <p:nvPr/>
        </p:nvSpPr>
        <p:spPr>
          <a:xfrm>
            <a:off x="1490765" y="2504213"/>
            <a:ext cx="381404" cy="3556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7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Cell tracking in a nutshell…</a:t>
            </a:r>
          </a:p>
        </p:txBody>
      </p:sp>
      <p:sp>
        <p:nvSpPr>
          <p:cNvPr id="29" name="TextBox 28"/>
          <p:cNvSpPr txBox="1"/>
          <p:nvPr/>
        </p:nvSpPr>
        <p:spPr>
          <a:xfrm rot="16200000">
            <a:off x="7168044" y="2251803"/>
            <a:ext cx="36552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/>
              <a:t>With courtesy of Florian Jug, MPI CBG</a:t>
            </a:r>
          </a:p>
        </p:txBody>
      </p:sp>
      <p:sp>
        <p:nvSpPr>
          <p:cNvPr id="30" name="Oval 29"/>
          <p:cNvSpPr/>
          <p:nvPr/>
        </p:nvSpPr>
        <p:spPr>
          <a:xfrm rot="16200000">
            <a:off x="2991834" y="2413683"/>
            <a:ext cx="1654405" cy="5019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dirty="0"/>
              <a:t>Segmentation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568048" y="3533537"/>
            <a:ext cx="5019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dirty="0"/>
              <a:t>t=1</a:t>
            </a:r>
          </a:p>
        </p:txBody>
      </p:sp>
      <p:sp>
        <p:nvSpPr>
          <p:cNvPr id="32" name="Oval 31"/>
          <p:cNvSpPr/>
          <p:nvPr/>
        </p:nvSpPr>
        <p:spPr>
          <a:xfrm rot="16200000">
            <a:off x="4646235" y="2413683"/>
            <a:ext cx="1654405" cy="5019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dirty="0"/>
              <a:t>Segmentation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222449" y="3533537"/>
            <a:ext cx="5019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dirty="0"/>
              <a:t>t=2</a:t>
            </a:r>
          </a:p>
        </p:txBody>
      </p:sp>
      <p:sp>
        <p:nvSpPr>
          <p:cNvPr id="34" name="Right Arrow 33"/>
          <p:cNvSpPr/>
          <p:nvPr/>
        </p:nvSpPr>
        <p:spPr>
          <a:xfrm>
            <a:off x="4140725" y="2361415"/>
            <a:ext cx="1011025" cy="5514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dirty="0"/>
              <a:t>matching</a:t>
            </a:r>
          </a:p>
        </p:txBody>
      </p:sp>
      <p:sp>
        <p:nvSpPr>
          <p:cNvPr id="35" name="Oval 34"/>
          <p:cNvSpPr/>
          <p:nvPr/>
        </p:nvSpPr>
        <p:spPr>
          <a:xfrm rot="16200000">
            <a:off x="6300636" y="2413684"/>
            <a:ext cx="1654405" cy="5019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dirty="0"/>
              <a:t>Segmentation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876850" y="3533537"/>
            <a:ext cx="5019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dirty="0"/>
              <a:t>t=3</a:t>
            </a:r>
          </a:p>
        </p:txBody>
      </p:sp>
      <p:sp>
        <p:nvSpPr>
          <p:cNvPr id="37" name="Right Arrow 36"/>
          <p:cNvSpPr/>
          <p:nvPr/>
        </p:nvSpPr>
        <p:spPr>
          <a:xfrm>
            <a:off x="5795126" y="2361416"/>
            <a:ext cx="1011025" cy="5514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dirty="0"/>
              <a:t>matching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1910111" y="1837470"/>
            <a:ext cx="5468716" cy="1949985"/>
            <a:chOff x="1022813" y="2449958"/>
            <a:chExt cx="7291621" cy="2599979"/>
          </a:xfrm>
        </p:grpSpPr>
        <p:sp>
          <p:nvSpPr>
            <p:cNvPr id="38" name="Oval 37"/>
            <p:cNvSpPr/>
            <p:nvPr/>
          </p:nvSpPr>
          <p:spPr>
            <a:xfrm rot="16200000">
              <a:off x="254529" y="3218244"/>
              <a:ext cx="2205873" cy="66930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050" dirty="0"/>
                <a:t>Segmentation</a:t>
              </a:r>
            </a:p>
          </p:txBody>
        </p:sp>
        <p:sp>
          <p:nvSpPr>
            <p:cNvPr id="40" name="Right Arrow 39"/>
            <p:cNvSpPr/>
            <p:nvPr/>
          </p:nvSpPr>
          <p:spPr>
            <a:xfrm>
              <a:off x="1786383" y="3148552"/>
              <a:ext cx="1348033" cy="73529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050" dirty="0"/>
                <a:t>matching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233396" y="4711382"/>
              <a:ext cx="669303" cy="3385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dirty="0"/>
                <a:t>t-1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439263" y="4711382"/>
              <a:ext cx="669303" cy="3385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dirty="0"/>
                <a:t>t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645131" y="4711382"/>
              <a:ext cx="669303" cy="3385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dirty="0"/>
                <a:t>t+1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22813" y="4711382"/>
              <a:ext cx="669303" cy="3385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dirty="0"/>
                <a:t>t-2</a:t>
              </a:r>
            </a:p>
          </p:txBody>
        </p:sp>
      </p:grpSp>
      <p:sp>
        <p:nvSpPr>
          <p:cNvPr id="46" name="Rectangle 45"/>
          <p:cNvSpPr/>
          <p:nvPr/>
        </p:nvSpPr>
        <p:spPr>
          <a:xfrm>
            <a:off x="5773918" y="1703896"/>
            <a:ext cx="2106893" cy="205740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dirty="0">
              <a:solidFill>
                <a:schemeClr val="lt1">
                  <a:alpha val="39000"/>
                </a:schemeClr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411663" y="1753136"/>
            <a:ext cx="2106893" cy="205740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dirty="0">
              <a:solidFill>
                <a:schemeClr val="lt1">
                  <a:alpha val="39000"/>
                </a:schemeClr>
              </a:solidFill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3644902" y="3923882"/>
            <a:ext cx="2079524" cy="409459"/>
            <a:chOff x="3335867" y="5231837"/>
            <a:chExt cx="2772699" cy="545944"/>
          </a:xfrm>
        </p:grpSpPr>
        <p:sp>
          <p:nvSpPr>
            <p:cNvPr id="48" name="Rectangle 47"/>
            <p:cNvSpPr/>
            <p:nvPr/>
          </p:nvSpPr>
          <p:spPr>
            <a:xfrm>
              <a:off x="4043103" y="5439227"/>
              <a:ext cx="120588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050" dirty="0">
                  <a:solidFill>
                    <a:srgbClr val="00B050"/>
                  </a:solidFill>
                </a:rPr>
                <a:t>99% correct</a:t>
              </a:r>
              <a:endParaRPr lang="en-GB" sz="1050" dirty="0"/>
            </a:p>
          </p:txBody>
        </p:sp>
        <p:sp>
          <p:nvSpPr>
            <p:cNvPr id="49" name="Right Brace 48"/>
            <p:cNvSpPr/>
            <p:nvPr/>
          </p:nvSpPr>
          <p:spPr>
            <a:xfrm rot="5400000">
              <a:off x="4618522" y="3949182"/>
              <a:ext cx="207390" cy="2772699"/>
            </a:xfrm>
            <a:prstGeom prst="rightBrac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3363215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37" grpId="0" animBg="1"/>
      <p:bldP spid="46" grpId="0" animBg="1"/>
      <p:bldP spid="4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3E97F7-69FC-488D-8307-28003BF1A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Linking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D83AF4-4744-4A31-B94C-A72D6F8124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Plugins &gt; </a:t>
            </a:r>
            <a:r>
              <a:rPr lang="en-US" dirty="0" err="1"/>
              <a:t>Trackmate</a:t>
            </a:r>
            <a:r>
              <a:rPr lang="en-US" dirty="0"/>
              <a:t> &gt; Linking</a:t>
            </a:r>
            <a:endParaRPr lang="de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9F47F7-6D9D-44B9-A8E2-FDA4D72E61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0" y="1361575"/>
            <a:ext cx="1506529" cy="31573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16A735-9669-4BBB-A0DF-35E9A9840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0054" y="1361575"/>
            <a:ext cx="1517005" cy="315730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C03E40-C35B-484F-9053-9243AF7709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2784" y="1361575"/>
            <a:ext cx="3726267" cy="31573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298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Tracking is difficult.</a:t>
            </a:r>
          </a:p>
          <a:p>
            <a:pPr lvl="1"/>
            <a:r>
              <a:rPr lang="en-US" sz="1800" dirty="0" smtClean="0"/>
              <a:t>Take your time.</a:t>
            </a:r>
          </a:p>
          <a:p>
            <a:pPr lvl="1"/>
            <a:r>
              <a:rPr lang="en-US" sz="1800" dirty="0" smtClean="0"/>
              <a:t>Go back and forth, change parameters, repeat.</a:t>
            </a:r>
          </a:p>
          <a:p>
            <a:pPr lvl="1"/>
            <a:r>
              <a:rPr lang="en-US" sz="1800" dirty="0" smtClean="0"/>
              <a:t>Visualize track length, speed, number of split events to detect regions where something was tracked that doesn’t make much sense.</a:t>
            </a:r>
          </a:p>
          <a:p>
            <a:pPr lvl="1"/>
            <a:r>
              <a:rPr lang="en-US" sz="1800" dirty="0" smtClean="0"/>
              <a:t>Wait a week and repeat the same steps on the same data – what’s different? Why? Compare the XML files!</a:t>
            </a:r>
          </a:p>
          <a:p>
            <a:pPr lvl="1"/>
            <a:endParaRPr lang="en-US" sz="1800" dirty="0" smtClean="0"/>
          </a:p>
          <a:p>
            <a:pPr lvl="1"/>
            <a:r>
              <a:rPr lang="en-US" sz="1800" dirty="0" smtClean="0"/>
              <a:t>Plotting is better done in more sophisticated tools (session tomorrow by Marion)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 smtClean="0"/>
              <a:t>Take your time.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97232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Cell tracking is an algorithmically difficult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Tracking needs many decisions</a:t>
            </a:r>
            <a:r>
              <a:rPr lang="en-US" dirty="0" smtClean="0"/>
              <a:t>…</a:t>
            </a:r>
          </a:p>
          <a:p>
            <a:r>
              <a:rPr lang="en-US" dirty="0"/>
              <a:t>Let’s assume we have:</a:t>
            </a:r>
          </a:p>
          <a:p>
            <a:pPr lvl="1">
              <a:spcBef>
                <a:spcPts val="900"/>
              </a:spcBef>
            </a:pPr>
            <a:r>
              <a:rPr lang="en-US" dirty="0"/>
              <a:t>about 1000 objects </a:t>
            </a:r>
          </a:p>
          <a:p>
            <a:pPr lvl="1">
              <a:spcBef>
                <a:spcPts val="900"/>
              </a:spcBef>
            </a:pPr>
            <a:r>
              <a:rPr lang="en-US" dirty="0"/>
              <a:t>500 time points (frames)</a:t>
            </a:r>
          </a:p>
          <a:p>
            <a:pPr>
              <a:spcBef>
                <a:spcPts val="3600"/>
              </a:spcBef>
            </a:pPr>
            <a:r>
              <a:rPr lang="en-US" dirty="0"/>
              <a:t>How many decisions are to be made</a:t>
            </a:r>
            <a:r>
              <a:rPr lang="en-US" dirty="0" smtClean="0"/>
              <a:t>?</a:t>
            </a:r>
          </a:p>
          <a:p>
            <a:pPr marL="0" lvl="1" indent="0" algn="ctr">
              <a:spcBef>
                <a:spcPts val="3600"/>
              </a:spcBef>
              <a:buNone/>
            </a:pPr>
            <a:r>
              <a:rPr lang="mr-IN" dirty="0"/>
              <a:t>1000 + 499 * (1000+1000</a:t>
            </a:r>
            <a:r>
              <a:rPr lang="mr-IN" baseline="31999" dirty="0"/>
              <a:t>2</a:t>
            </a:r>
            <a:r>
              <a:rPr lang="mr-IN" dirty="0"/>
              <a:t> ) = 499.500.000  </a:t>
            </a:r>
            <a:r>
              <a:rPr lang="mr-IN" dirty="0">
                <a:solidFill>
                  <a:schemeClr val="accent5"/>
                </a:solidFill>
              </a:rPr>
              <a:t>(!!!)</a:t>
            </a:r>
          </a:p>
          <a:p>
            <a:pPr>
              <a:spcBef>
                <a:spcPts val="3600"/>
              </a:spcBef>
            </a:pPr>
            <a:endParaRPr lang="en-US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7168044" y="2251803"/>
            <a:ext cx="36552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/>
              <a:t>With courtesy of Florian Jug, MPI CBG</a:t>
            </a:r>
          </a:p>
        </p:txBody>
      </p:sp>
    </p:spTree>
    <p:extLst>
      <p:ext uri="{BB962C8B-B14F-4D97-AF65-F5344CB8AC3E}">
        <p14:creationId xmlns:p14="http://schemas.microsoft.com/office/powerpoint/2010/main" val="128318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Cell tracking is an algorithmically difficult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Tracking errors propagate…</a:t>
            </a:r>
          </a:p>
          <a:p>
            <a:endParaRPr lang="en-GB" dirty="0" smtClean="0"/>
          </a:p>
          <a:p>
            <a:r>
              <a:rPr lang="en-GB" dirty="0" smtClean="0"/>
              <a:t>t → t + 1:                                             </a:t>
            </a:r>
            <a:r>
              <a:rPr lang="en-GB" dirty="0" smtClean="0">
                <a:solidFill>
                  <a:srgbClr val="00B050"/>
                </a:solidFill>
              </a:rPr>
              <a:t>99% correct</a:t>
            </a:r>
          </a:p>
          <a:p>
            <a:endParaRPr lang="en-GB" dirty="0" smtClean="0">
              <a:solidFill>
                <a:srgbClr val="00B050"/>
              </a:solidFill>
            </a:endParaRPr>
          </a:p>
          <a:p>
            <a:r>
              <a:rPr lang="en-GB" dirty="0" smtClean="0"/>
              <a:t>Time points: 100</a:t>
            </a:r>
          </a:p>
          <a:p>
            <a:pPr lvl="1"/>
            <a:r>
              <a:rPr lang="en-GB" sz="2100" dirty="0"/>
              <a:t>P(‘correct lineage’) ≈ 0.99</a:t>
            </a:r>
            <a:r>
              <a:rPr lang="en-GB" sz="2100" baseline="30000" dirty="0"/>
              <a:t>99 </a:t>
            </a:r>
            <a:r>
              <a:rPr lang="en-GB" sz="2100" dirty="0"/>
              <a:t>≈   </a:t>
            </a:r>
            <a:r>
              <a:rPr lang="en-GB" sz="2100" dirty="0">
                <a:solidFill>
                  <a:srgbClr val="FFC000"/>
                </a:solidFill>
              </a:rPr>
              <a:t>37%</a:t>
            </a:r>
          </a:p>
          <a:p>
            <a:r>
              <a:rPr lang="en-GB" dirty="0" smtClean="0"/>
              <a:t>Time points: 500</a:t>
            </a:r>
          </a:p>
          <a:p>
            <a:pPr lvl="1"/>
            <a:r>
              <a:rPr lang="en-GB" sz="2100" dirty="0"/>
              <a:t>P(‘correct lineage’) ≈ 0.99</a:t>
            </a:r>
            <a:r>
              <a:rPr lang="en-GB" sz="2100" baseline="30000" dirty="0"/>
              <a:t>499 </a:t>
            </a:r>
            <a:r>
              <a:rPr lang="en-GB" sz="2100" dirty="0"/>
              <a:t>≈   </a:t>
            </a:r>
            <a:r>
              <a:rPr lang="en-GB" sz="2100" dirty="0">
                <a:solidFill>
                  <a:srgbClr val="FF0000"/>
                </a:solidFill>
              </a:rPr>
              <a:t>0.07%</a:t>
            </a:r>
          </a:p>
          <a:p>
            <a:pPr lvl="1"/>
            <a:endParaRPr lang="en-GB" sz="2100" baseline="30000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7168044" y="2251803"/>
            <a:ext cx="36552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/>
              <a:t>With courtesy of Florian Jug, MPI CBG</a:t>
            </a:r>
          </a:p>
        </p:txBody>
      </p:sp>
    </p:spTree>
    <p:extLst>
      <p:ext uri="{BB962C8B-B14F-4D97-AF65-F5344CB8AC3E}">
        <p14:creationId xmlns:p14="http://schemas.microsoft.com/office/powerpoint/2010/main" val="16405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 smtClean="0"/>
              <a:t>Cell tracking – main sources of errors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Erroneous segmentation</a:t>
            </a:r>
          </a:p>
          <a:p>
            <a:pPr lvl="1"/>
            <a:r>
              <a:rPr lang="en-GB" dirty="0" smtClean="0">
                <a:solidFill>
                  <a:schemeClr val="bg1"/>
                </a:solidFill>
              </a:rPr>
              <a:t> )</a:t>
            </a:r>
          </a:p>
        </p:txBody>
      </p:sp>
      <p:pic>
        <p:nvPicPr>
          <p:cNvPr id="6" name="Underseg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68346" y="1641324"/>
            <a:ext cx="1609726" cy="1381126"/>
          </a:xfrm>
          <a:prstGeom prst="rect">
            <a:avLst/>
          </a:prstGeom>
          <a:ln w="12700">
            <a:solidFill>
              <a:srgbClr val="838787"/>
            </a:solidFill>
            <a:miter lim="400000"/>
          </a:ln>
        </p:spPr>
      </p:pic>
      <p:sp>
        <p:nvSpPr>
          <p:cNvPr id="7" name="Shape 826"/>
          <p:cNvSpPr/>
          <p:nvPr/>
        </p:nvSpPr>
        <p:spPr>
          <a:xfrm rot="2245148">
            <a:off x="3119542" y="2350937"/>
            <a:ext cx="339006" cy="419101"/>
          </a:xfrm>
          <a:prstGeom prst="ellipse">
            <a:avLst/>
          </a:prstGeom>
          <a:ln w="63500">
            <a:solidFill>
              <a:srgbClr val="FF0000">
                <a:alpha val="69678"/>
              </a:srgbClr>
            </a:solidFill>
            <a:miter lim="400000"/>
          </a:ln>
        </p:spPr>
        <p:txBody>
          <a:bodyPr lIns="38100" tIns="38100" rIns="38100" bIns="38100" anchor="ctr"/>
          <a:lstStyle/>
          <a:p>
            <a:pPr algn="ctr">
              <a:lnSpc>
                <a:spcPct val="80000"/>
              </a:lnSpc>
              <a:defRPr sz="2800" cap="all">
                <a:latin typeface="+mn-lt"/>
                <a:ea typeface="+mn-ea"/>
                <a:cs typeface="+mn-cs"/>
                <a:sym typeface="DIN Condensed"/>
              </a:defRPr>
            </a:pPr>
            <a:endParaRPr lang="en-GB" sz="2100" dirty="0"/>
          </a:p>
        </p:txBody>
      </p:sp>
      <p:pic>
        <p:nvPicPr>
          <p:cNvPr id="9" name="Underseg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745592" y="1640166"/>
            <a:ext cx="1609726" cy="1381126"/>
          </a:xfrm>
          <a:prstGeom prst="rect">
            <a:avLst/>
          </a:prstGeom>
          <a:ln w="12700" cap="flat">
            <a:solidFill>
              <a:srgbClr val="838787"/>
            </a:solidFill>
            <a:prstDash val="solid"/>
            <a:miter lim="400000"/>
          </a:ln>
          <a:effectLst/>
        </p:spPr>
      </p:pic>
      <p:sp>
        <p:nvSpPr>
          <p:cNvPr id="10" name="Shape 828"/>
          <p:cNvSpPr/>
          <p:nvPr/>
        </p:nvSpPr>
        <p:spPr>
          <a:xfrm rot="2245148">
            <a:off x="6815498" y="2350180"/>
            <a:ext cx="157112" cy="358343"/>
          </a:xfrm>
          <a:prstGeom prst="ellipse">
            <a:avLst/>
          </a:prstGeom>
          <a:noFill/>
          <a:ln w="63500" cap="flat">
            <a:solidFill>
              <a:srgbClr val="50FA67">
                <a:alpha val="69678"/>
              </a:srgbClr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lnSpc>
                <a:spcPct val="80000"/>
              </a:lnSpc>
              <a:defRPr sz="2800" cap="all">
                <a:latin typeface="+mn-lt"/>
                <a:ea typeface="+mn-ea"/>
                <a:cs typeface="+mn-cs"/>
                <a:sym typeface="DIN Condensed"/>
              </a:defRPr>
            </a:pPr>
            <a:endParaRPr lang="en-GB" sz="2100" dirty="0"/>
          </a:p>
        </p:txBody>
      </p:sp>
      <p:sp>
        <p:nvSpPr>
          <p:cNvPr id="11" name="Shape 829"/>
          <p:cNvSpPr/>
          <p:nvPr/>
        </p:nvSpPr>
        <p:spPr>
          <a:xfrm rot="2245148">
            <a:off x="6948848" y="2407330"/>
            <a:ext cx="157112" cy="358343"/>
          </a:xfrm>
          <a:prstGeom prst="ellipse">
            <a:avLst/>
          </a:prstGeom>
          <a:noFill/>
          <a:ln w="63500" cap="flat">
            <a:solidFill>
              <a:srgbClr val="50FA67">
                <a:alpha val="69678"/>
              </a:srgbClr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lnSpc>
                <a:spcPct val="80000"/>
              </a:lnSpc>
              <a:defRPr sz="2800" cap="all">
                <a:latin typeface="+mn-lt"/>
                <a:ea typeface="+mn-ea"/>
                <a:cs typeface="+mn-cs"/>
                <a:sym typeface="DIN Condensed"/>
              </a:defRPr>
            </a:pPr>
            <a:endParaRPr lang="en-GB" sz="2100" dirty="0"/>
          </a:p>
        </p:txBody>
      </p:sp>
      <p:pic>
        <p:nvPicPr>
          <p:cNvPr id="23" name="Underseg.avi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3886279" y="1649072"/>
            <a:ext cx="1609726" cy="1381126"/>
          </a:xfrm>
          <a:prstGeom prst="rect">
            <a:avLst/>
          </a:prstGeom>
          <a:ln w="12700">
            <a:solidFill>
              <a:srgbClr val="838787"/>
            </a:solidFill>
            <a:miter lim="400000"/>
          </a:ln>
        </p:spPr>
      </p:pic>
      <p:sp>
        <p:nvSpPr>
          <p:cNvPr id="12" name="Rectangle 11"/>
          <p:cNvSpPr/>
          <p:nvPr/>
        </p:nvSpPr>
        <p:spPr>
          <a:xfrm>
            <a:off x="4969227" y="3607161"/>
            <a:ext cx="1753565" cy="106795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009496" y="3607162"/>
            <a:ext cx="1753565" cy="106795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478142" y="3168939"/>
            <a:ext cx="6172200" cy="43706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rgbClr val="17375E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17375E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rgbClr val="17375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rgbClr val="17375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rgbClr val="17375E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100" dirty="0"/>
              <a:t>How many objects do you see?</a:t>
            </a:r>
          </a:p>
        </p:txBody>
      </p:sp>
      <p:sp>
        <p:nvSpPr>
          <p:cNvPr id="15" name="TextBox 14"/>
          <p:cNvSpPr txBox="1"/>
          <p:nvPr/>
        </p:nvSpPr>
        <p:spPr>
          <a:xfrm rot="16200000">
            <a:off x="7168044" y="2251803"/>
            <a:ext cx="36552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/>
              <a:t>With courtesy of Florian Jug, MPI CBG</a:t>
            </a:r>
          </a:p>
        </p:txBody>
      </p:sp>
    </p:spTree>
    <p:extLst>
      <p:ext uri="{BB962C8B-B14F-4D97-AF65-F5344CB8AC3E}">
        <p14:creationId xmlns:p14="http://schemas.microsoft.com/office/powerpoint/2010/main" val="35346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8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7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 smtClean="0"/>
              <a:t>Cell tracking – main sources of errors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Erroneous segmentation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smtClean="0"/>
              <a:t>Missed objects (under-segmentation)</a:t>
            </a:r>
          </a:p>
        </p:txBody>
      </p:sp>
      <p:pic>
        <p:nvPicPr>
          <p:cNvPr id="6" name="Underseg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068346" y="1641324"/>
            <a:ext cx="1609726" cy="1381126"/>
          </a:xfrm>
          <a:prstGeom prst="rect">
            <a:avLst/>
          </a:prstGeom>
          <a:ln w="12700">
            <a:solidFill>
              <a:srgbClr val="838787"/>
            </a:solidFill>
            <a:miter lim="400000"/>
          </a:ln>
        </p:spPr>
      </p:pic>
      <p:sp>
        <p:nvSpPr>
          <p:cNvPr id="7" name="Shape 826"/>
          <p:cNvSpPr/>
          <p:nvPr/>
        </p:nvSpPr>
        <p:spPr>
          <a:xfrm rot="2245148">
            <a:off x="3119542" y="2350937"/>
            <a:ext cx="339006" cy="419101"/>
          </a:xfrm>
          <a:prstGeom prst="ellipse">
            <a:avLst/>
          </a:prstGeom>
          <a:ln w="63500">
            <a:solidFill>
              <a:srgbClr val="FF0000">
                <a:alpha val="69678"/>
              </a:srgbClr>
            </a:solidFill>
            <a:miter lim="400000"/>
          </a:ln>
        </p:spPr>
        <p:txBody>
          <a:bodyPr lIns="38100" tIns="38100" rIns="38100" bIns="38100" anchor="ctr"/>
          <a:lstStyle/>
          <a:p>
            <a:pPr algn="ctr">
              <a:lnSpc>
                <a:spcPct val="80000"/>
              </a:lnSpc>
              <a:defRPr sz="2800" cap="all">
                <a:latin typeface="+mn-lt"/>
                <a:ea typeface="+mn-ea"/>
                <a:cs typeface="+mn-cs"/>
                <a:sym typeface="DIN Condensed"/>
              </a:defRPr>
            </a:pPr>
            <a:endParaRPr lang="en-GB" sz="2100" dirty="0"/>
          </a:p>
        </p:txBody>
      </p:sp>
      <p:grpSp>
        <p:nvGrpSpPr>
          <p:cNvPr id="8" name="Group 830"/>
          <p:cNvGrpSpPr/>
          <p:nvPr/>
        </p:nvGrpSpPr>
        <p:grpSpPr>
          <a:xfrm>
            <a:off x="5745592" y="1640166"/>
            <a:ext cx="1609726" cy="1381126"/>
            <a:chOff x="0" y="0"/>
            <a:chExt cx="2146300" cy="1841500"/>
          </a:xfrm>
        </p:grpSpPr>
        <p:pic>
          <p:nvPicPr>
            <p:cNvPr id="9" name="Underseg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2146300" cy="1841500"/>
            </a:xfrm>
            <a:prstGeom prst="rect">
              <a:avLst/>
            </a:prstGeom>
            <a:ln w="12700" cap="flat">
              <a:solidFill>
                <a:srgbClr val="838787"/>
              </a:solidFill>
              <a:prstDash val="solid"/>
              <a:miter lim="400000"/>
            </a:ln>
            <a:effectLst/>
          </p:spPr>
        </p:pic>
        <p:sp>
          <p:nvSpPr>
            <p:cNvPr id="10" name="Shape 828"/>
            <p:cNvSpPr/>
            <p:nvPr/>
          </p:nvSpPr>
          <p:spPr>
            <a:xfrm rot="2245148">
              <a:off x="1426542" y="946683"/>
              <a:ext cx="209482" cy="477791"/>
            </a:xfrm>
            <a:prstGeom prst="ellipse">
              <a:avLst/>
            </a:prstGeom>
            <a:noFill/>
            <a:ln w="63500" cap="flat">
              <a:solidFill>
                <a:srgbClr val="50FA67">
                  <a:alpha val="69678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11" name="Shape 829"/>
            <p:cNvSpPr/>
            <p:nvPr/>
          </p:nvSpPr>
          <p:spPr>
            <a:xfrm rot="2245148">
              <a:off x="1604342" y="1022883"/>
              <a:ext cx="209482" cy="477791"/>
            </a:xfrm>
            <a:prstGeom prst="ellipse">
              <a:avLst/>
            </a:prstGeom>
            <a:noFill/>
            <a:ln w="63500" cap="flat">
              <a:solidFill>
                <a:srgbClr val="50FA67">
                  <a:alpha val="69678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</p:grpSp>
      <p:pic>
        <p:nvPicPr>
          <p:cNvPr id="12" name="Overseg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068345" y="3410646"/>
            <a:ext cx="1609726" cy="1381126"/>
          </a:xfrm>
          <a:prstGeom prst="rect">
            <a:avLst/>
          </a:prstGeom>
          <a:ln w="12700">
            <a:solidFill>
              <a:srgbClr val="A6AAA9"/>
            </a:solidFill>
            <a:miter lim="400000"/>
          </a:ln>
        </p:spPr>
      </p:pic>
      <p:pic>
        <p:nvPicPr>
          <p:cNvPr id="13" name="Overseg.avi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/>
          </a:blip>
          <a:stretch>
            <a:fillRect/>
          </a:stretch>
        </p:blipFill>
        <p:spPr>
          <a:xfrm>
            <a:off x="3909302" y="3409948"/>
            <a:ext cx="1609726" cy="1381126"/>
          </a:xfrm>
          <a:prstGeom prst="rect">
            <a:avLst/>
          </a:prstGeom>
          <a:ln w="12700">
            <a:solidFill>
              <a:srgbClr val="A6AAA9"/>
            </a:solidFill>
            <a:miter lim="400000"/>
          </a:ln>
        </p:spPr>
      </p:pic>
      <p:grpSp>
        <p:nvGrpSpPr>
          <p:cNvPr id="14" name="Group 834"/>
          <p:cNvGrpSpPr/>
          <p:nvPr/>
        </p:nvGrpSpPr>
        <p:grpSpPr>
          <a:xfrm>
            <a:off x="2781166" y="3600539"/>
            <a:ext cx="401213" cy="598803"/>
            <a:chOff x="0" y="0"/>
            <a:chExt cx="534949" cy="798403"/>
          </a:xfrm>
        </p:grpSpPr>
        <p:sp>
          <p:nvSpPr>
            <p:cNvPr id="15" name="Shape 831"/>
            <p:cNvSpPr/>
            <p:nvPr/>
          </p:nvSpPr>
          <p:spPr>
            <a:xfrm rot="2245148">
              <a:off x="102330" y="54183"/>
              <a:ext cx="330290" cy="448670"/>
            </a:xfrm>
            <a:prstGeom prst="ellipse">
              <a:avLst/>
            </a:prstGeom>
            <a:noFill/>
            <a:ln w="63500" cap="flat">
              <a:solidFill>
                <a:srgbClr val="FF0000">
                  <a:alpha val="69678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16" name="Shape 832"/>
            <p:cNvSpPr/>
            <p:nvPr/>
          </p:nvSpPr>
          <p:spPr>
            <a:xfrm rot="20538754">
              <a:off x="191094" y="419587"/>
              <a:ext cx="256421" cy="348091"/>
            </a:xfrm>
            <a:prstGeom prst="ellipse">
              <a:avLst/>
            </a:prstGeom>
            <a:noFill/>
            <a:ln w="63500" cap="flat">
              <a:solidFill>
                <a:srgbClr val="FF0000">
                  <a:alpha val="69678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17" name="Shape 833"/>
            <p:cNvSpPr/>
            <p:nvPr/>
          </p:nvSpPr>
          <p:spPr>
            <a:xfrm rot="2245148">
              <a:off x="54596" y="469871"/>
              <a:ext cx="161654" cy="169826"/>
            </a:xfrm>
            <a:prstGeom prst="ellipse">
              <a:avLst/>
            </a:prstGeom>
            <a:noFill/>
            <a:ln w="63500" cap="flat">
              <a:solidFill>
                <a:srgbClr val="FF0000">
                  <a:alpha val="69678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</p:grpSp>
      <p:pic>
        <p:nvPicPr>
          <p:cNvPr id="19" name="Overseg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745592" y="3408790"/>
            <a:ext cx="1609726" cy="1381126"/>
          </a:xfrm>
          <a:prstGeom prst="rect">
            <a:avLst/>
          </a:prstGeom>
          <a:ln w="12700" cap="flat">
            <a:solidFill>
              <a:srgbClr val="A6AAA9"/>
            </a:solidFill>
            <a:prstDash val="solid"/>
            <a:miter lim="400000"/>
          </a:ln>
          <a:effectLst/>
        </p:spPr>
      </p:pic>
      <p:sp>
        <p:nvSpPr>
          <p:cNvPr id="20" name="Shape 836"/>
          <p:cNvSpPr/>
          <p:nvPr/>
        </p:nvSpPr>
        <p:spPr>
          <a:xfrm rot="699263">
            <a:off x="6513895" y="3648793"/>
            <a:ext cx="284979" cy="512678"/>
          </a:xfrm>
          <a:prstGeom prst="ellipse">
            <a:avLst/>
          </a:prstGeom>
          <a:noFill/>
          <a:ln w="63500" cap="flat">
            <a:solidFill>
              <a:srgbClr val="50FA67">
                <a:alpha val="69678"/>
              </a:srgbClr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ctr">
              <a:lnSpc>
                <a:spcPct val="80000"/>
              </a:lnSpc>
              <a:defRPr sz="2800" cap="all">
                <a:latin typeface="+mn-lt"/>
                <a:ea typeface="+mn-ea"/>
                <a:cs typeface="+mn-cs"/>
                <a:sym typeface="DIN Condensed"/>
              </a:defRPr>
            </a:pPr>
            <a:endParaRPr lang="en-GB" sz="2100" dirty="0"/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92074" y="3022449"/>
            <a:ext cx="7558267" cy="61349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rgbClr val="17375E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17375E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rgbClr val="17375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rgbClr val="17375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rgbClr val="17375E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-288925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Spurious objects (over-segmentation)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09301" y="1640167"/>
            <a:ext cx="1609726" cy="1381847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 rot="16200000">
            <a:off x="7168044" y="2251803"/>
            <a:ext cx="36552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/>
              <a:t>With courtesy of Florian Jug, MPI CBG</a:t>
            </a:r>
          </a:p>
        </p:txBody>
      </p:sp>
    </p:spTree>
    <p:extLst>
      <p:ext uri="{BB962C8B-B14F-4D97-AF65-F5344CB8AC3E}">
        <p14:creationId xmlns:p14="http://schemas.microsoft.com/office/powerpoint/2010/main" val="222329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24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 smtClean="0"/>
              <a:t>Cell tracking – main sources of errors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Erroneous segmentation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smtClean="0"/>
              <a:t>Missed objects (under-segmentation)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smtClean="0"/>
              <a:t>Spurious objects (over-segmentation)</a:t>
            </a:r>
          </a:p>
          <a:p>
            <a:r>
              <a:rPr lang="en-GB" dirty="0" smtClean="0"/>
              <a:t>Erroneous Matching</a:t>
            </a:r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endParaRPr lang="en-GB" dirty="0"/>
          </a:p>
        </p:txBody>
      </p:sp>
      <p:grpSp>
        <p:nvGrpSpPr>
          <p:cNvPr id="5" name="Group 854"/>
          <p:cNvGrpSpPr/>
          <p:nvPr/>
        </p:nvGrpSpPr>
        <p:grpSpPr>
          <a:xfrm>
            <a:off x="2105131" y="2721991"/>
            <a:ext cx="4920196" cy="2123825"/>
            <a:chOff x="0" y="0"/>
            <a:chExt cx="6980638" cy="3094683"/>
          </a:xfrm>
        </p:grpSpPr>
        <p:sp>
          <p:nvSpPr>
            <p:cNvPr id="6" name="Shape 845"/>
            <p:cNvSpPr/>
            <p:nvPr/>
          </p:nvSpPr>
          <p:spPr>
            <a:xfrm>
              <a:off x="819861" y="374650"/>
              <a:ext cx="527617" cy="520700"/>
            </a:xfrm>
            <a:prstGeom prst="ellipse">
              <a:avLst/>
            </a:prstGeom>
            <a:noFill/>
            <a:ln w="63500" cap="flat">
              <a:solidFill>
                <a:schemeClr val="accent1">
                  <a:alpha val="69678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7" name="Shape 846"/>
            <p:cNvSpPr/>
            <p:nvPr/>
          </p:nvSpPr>
          <p:spPr>
            <a:xfrm>
              <a:off x="3368000" y="1052497"/>
              <a:ext cx="527617" cy="520701"/>
            </a:xfrm>
            <a:prstGeom prst="ellipse">
              <a:avLst/>
            </a:prstGeom>
            <a:noFill/>
            <a:ln w="63500" cap="flat">
              <a:solidFill>
                <a:schemeClr val="accent1">
                  <a:alpha val="69678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8" name="Shape 847"/>
            <p:cNvSpPr/>
            <p:nvPr/>
          </p:nvSpPr>
          <p:spPr>
            <a:xfrm>
              <a:off x="5875490" y="2279650"/>
              <a:ext cx="527617" cy="520700"/>
            </a:xfrm>
            <a:prstGeom prst="ellipse">
              <a:avLst/>
            </a:prstGeom>
            <a:noFill/>
            <a:ln w="63500" cap="flat">
              <a:solidFill>
                <a:schemeClr val="accent1">
                  <a:alpha val="69678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9" name="Shape 848"/>
            <p:cNvSpPr/>
            <p:nvPr/>
          </p:nvSpPr>
          <p:spPr>
            <a:xfrm>
              <a:off x="565861" y="2279650"/>
              <a:ext cx="527617" cy="520700"/>
            </a:xfrm>
            <a:prstGeom prst="ellipse">
              <a:avLst/>
            </a:prstGeom>
            <a:noFill/>
            <a:ln w="63500" cap="flat">
              <a:solidFill>
                <a:schemeClr val="accent1">
                  <a:alpha val="69678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10" name="Shape 849"/>
            <p:cNvSpPr/>
            <p:nvPr/>
          </p:nvSpPr>
          <p:spPr>
            <a:xfrm>
              <a:off x="3159701" y="1581150"/>
              <a:ext cx="527618" cy="520700"/>
            </a:xfrm>
            <a:prstGeom prst="ellipse">
              <a:avLst/>
            </a:prstGeom>
            <a:noFill/>
            <a:ln w="63500" cap="flat">
              <a:solidFill>
                <a:schemeClr val="accent1">
                  <a:alpha val="69678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11" name="Shape 850"/>
            <p:cNvSpPr/>
            <p:nvPr/>
          </p:nvSpPr>
          <p:spPr>
            <a:xfrm>
              <a:off x="5621490" y="374650"/>
              <a:ext cx="527617" cy="520700"/>
            </a:xfrm>
            <a:prstGeom prst="ellipse">
              <a:avLst/>
            </a:prstGeom>
            <a:noFill/>
            <a:ln w="63500" cap="flat">
              <a:solidFill>
                <a:schemeClr val="accent1">
                  <a:alpha val="69678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12" name="Shape 851"/>
            <p:cNvSpPr/>
            <p:nvPr/>
          </p:nvSpPr>
          <p:spPr>
            <a:xfrm>
              <a:off x="0" y="0"/>
              <a:ext cx="1913339" cy="3094684"/>
            </a:xfrm>
            <a:prstGeom prst="rect">
              <a:avLst/>
            </a:prstGeom>
            <a:noFill/>
            <a:ln w="254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13" name="Shape 852"/>
            <p:cNvSpPr/>
            <p:nvPr/>
          </p:nvSpPr>
          <p:spPr>
            <a:xfrm>
              <a:off x="2540000" y="0"/>
              <a:ext cx="1913339" cy="3094684"/>
            </a:xfrm>
            <a:prstGeom prst="rect">
              <a:avLst/>
            </a:prstGeom>
            <a:noFill/>
            <a:ln w="254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14" name="Shape 853"/>
            <p:cNvSpPr/>
            <p:nvPr/>
          </p:nvSpPr>
          <p:spPr>
            <a:xfrm>
              <a:off x="5067300" y="0"/>
              <a:ext cx="1913339" cy="3094684"/>
            </a:xfrm>
            <a:prstGeom prst="rect">
              <a:avLst/>
            </a:prstGeom>
            <a:noFill/>
            <a:ln w="254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</p:grpSp>
      <p:grpSp>
        <p:nvGrpSpPr>
          <p:cNvPr id="15" name="Group 864"/>
          <p:cNvGrpSpPr/>
          <p:nvPr/>
        </p:nvGrpSpPr>
        <p:grpSpPr>
          <a:xfrm>
            <a:off x="2105131" y="2721991"/>
            <a:ext cx="4920196" cy="2123825"/>
            <a:chOff x="0" y="0"/>
            <a:chExt cx="6980638" cy="3094683"/>
          </a:xfrm>
        </p:grpSpPr>
        <p:sp>
          <p:nvSpPr>
            <p:cNvPr id="16" name="Shape 855"/>
            <p:cNvSpPr/>
            <p:nvPr/>
          </p:nvSpPr>
          <p:spPr>
            <a:xfrm>
              <a:off x="819861" y="374650"/>
              <a:ext cx="527617" cy="520700"/>
            </a:xfrm>
            <a:prstGeom prst="ellipse">
              <a:avLst/>
            </a:prstGeom>
            <a:noFill/>
            <a:ln w="63500" cap="flat">
              <a:solidFill>
                <a:srgbClr val="50FA67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17" name="Shape 856"/>
            <p:cNvSpPr/>
            <p:nvPr/>
          </p:nvSpPr>
          <p:spPr>
            <a:xfrm>
              <a:off x="3368000" y="1052497"/>
              <a:ext cx="527617" cy="520701"/>
            </a:xfrm>
            <a:prstGeom prst="ellipse">
              <a:avLst/>
            </a:prstGeom>
            <a:noFill/>
            <a:ln w="63500" cap="flat">
              <a:solidFill>
                <a:srgbClr val="50FA67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18" name="Shape 857"/>
            <p:cNvSpPr/>
            <p:nvPr/>
          </p:nvSpPr>
          <p:spPr>
            <a:xfrm>
              <a:off x="5875490" y="2279650"/>
              <a:ext cx="527617" cy="520700"/>
            </a:xfrm>
            <a:prstGeom prst="ellipse">
              <a:avLst/>
            </a:prstGeom>
            <a:noFill/>
            <a:ln w="635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19" name="Shape 858"/>
            <p:cNvSpPr/>
            <p:nvPr/>
          </p:nvSpPr>
          <p:spPr>
            <a:xfrm>
              <a:off x="565861" y="2279650"/>
              <a:ext cx="527617" cy="520700"/>
            </a:xfrm>
            <a:prstGeom prst="ellipse">
              <a:avLst/>
            </a:prstGeom>
            <a:noFill/>
            <a:ln w="635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20" name="Shape 859"/>
            <p:cNvSpPr/>
            <p:nvPr/>
          </p:nvSpPr>
          <p:spPr>
            <a:xfrm>
              <a:off x="3159701" y="1581150"/>
              <a:ext cx="527618" cy="520700"/>
            </a:xfrm>
            <a:prstGeom prst="ellipse">
              <a:avLst/>
            </a:prstGeom>
            <a:noFill/>
            <a:ln w="63500" cap="flat">
              <a:solidFill>
                <a:schemeClr val="accent5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21" name="Shape 860"/>
            <p:cNvSpPr/>
            <p:nvPr/>
          </p:nvSpPr>
          <p:spPr>
            <a:xfrm>
              <a:off x="5621490" y="374650"/>
              <a:ext cx="527617" cy="520700"/>
            </a:xfrm>
            <a:prstGeom prst="ellipse">
              <a:avLst/>
            </a:prstGeom>
            <a:noFill/>
            <a:ln w="63500" cap="flat">
              <a:solidFill>
                <a:srgbClr val="50FA67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22" name="Shape 861"/>
            <p:cNvSpPr/>
            <p:nvPr/>
          </p:nvSpPr>
          <p:spPr>
            <a:xfrm>
              <a:off x="0" y="0"/>
              <a:ext cx="1913339" cy="3094684"/>
            </a:xfrm>
            <a:prstGeom prst="rect">
              <a:avLst/>
            </a:prstGeom>
            <a:noFill/>
            <a:ln w="254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23" name="Shape 862"/>
            <p:cNvSpPr/>
            <p:nvPr/>
          </p:nvSpPr>
          <p:spPr>
            <a:xfrm>
              <a:off x="2540000" y="0"/>
              <a:ext cx="1913339" cy="3094684"/>
            </a:xfrm>
            <a:prstGeom prst="rect">
              <a:avLst/>
            </a:prstGeom>
            <a:noFill/>
            <a:ln w="254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24" name="Shape 863"/>
            <p:cNvSpPr/>
            <p:nvPr/>
          </p:nvSpPr>
          <p:spPr>
            <a:xfrm>
              <a:off x="5067300" y="0"/>
              <a:ext cx="1913339" cy="3094684"/>
            </a:xfrm>
            <a:prstGeom prst="rect">
              <a:avLst/>
            </a:prstGeom>
            <a:noFill/>
            <a:ln w="25400" cap="flat">
              <a:solidFill>
                <a:srgbClr val="5B5854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</p:grpSp>
      <p:grpSp>
        <p:nvGrpSpPr>
          <p:cNvPr id="25" name="Group 880"/>
          <p:cNvGrpSpPr/>
          <p:nvPr/>
        </p:nvGrpSpPr>
        <p:grpSpPr>
          <a:xfrm>
            <a:off x="2105130" y="2721991"/>
            <a:ext cx="4920197" cy="2123825"/>
            <a:chOff x="0" y="0"/>
            <a:chExt cx="6980639" cy="3094683"/>
          </a:xfrm>
        </p:grpSpPr>
        <p:grpSp>
          <p:nvGrpSpPr>
            <p:cNvPr id="26" name="Group 874"/>
            <p:cNvGrpSpPr/>
            <p:nvPr/>
          </p:nvGrpSpPr>
          <p:grpSpPr>
            <a:xfrm>
              <a:off x="0" y="0"/>
              <a:ext cx="6980639" cy="3094684"/>
              <a:chOff x="0" y="0"/>
              <a:chExt cx="6980638" cy="3094683"/>
            </a:xfrm>
          </p:grpSpPr>
          <p:sp>
            <p:nvSpPr>
              <p:cNvPr id="32" name="Shape 865"/>
              <p:cNvSpPr/>
              <p:nvPr/>
            </p:nvSpPr>
            <p:spPr>
              <a:xfrm>
                <a:off x="819861" y="374650"/>
                <a:ext cx="527617" cy="520700"/>
              </a:xfrm>
              <a:prstGeom prst="ellipse">
                <a:avLst/>
              </a:prstGeom>
              <a:noFill/>
              <a:ln w="63500" cap="flat">
                <a:solidFill>
                  <a:srgbClr val="50FA67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>
                  <a:lnSpc>
                    <a:spcPct val="80000"/>
                  </a:lnSpc>
                  <a:defRPr sz="2800" cap="all">
                    <a:latin typeface="+mn-lt"/>
                    <a:ea typeface="+mn-ea"/>
                    <a:cs typeface="+mn-cs"/>
                    <a:sym typeface="DIN Condensed"/>
                  </a:defRPr>
                </a:pPr>
                <a:endParaRPr lang="en-GB" sz="2100" dirty="0"/>
              </a:p>
            </p:txBody>
          </p:sp>
          <p:sp>
            <p:nvSpPr>
              <p:cNvPr id="33" name="Shape 866"/>
              <p:cNvSpPr/>
              <p:nvPr/>
            </p:nvSpPr>
            <p:spPr>
              <a:xfrm>
                <a:off x="3368000" y="1052497"/>
                <a:ext cx="527617" cy="520701"/>
              </a:xfrm>
              <a:prstGeom prst="ellipse">
                <a:avLst/>
              </a:prstGeom>
              <a:noFill/>
              <a:ln w="63500" cap="flat">
                <a:solidFill>
                  <a:schemeClr val="accent5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>
                  <a:lnSpc>
                    <a:spcPct val="80000"/>
                  </a:lnSpc>
                  <a:defRPr sz="2800" cap="all">
                    <a:latin typeface="+mn-lt"/>
                    <a:ea typeface="+mn-ea"/>
                    <a:cs typeface="+mn-cs"/>
                    <a:sym typeface="DIN Condensed"/>
                  </a:defRPr>
                </a:pPr>
                <a:endParaRPr lang="en-GB" sz="2100" dirty="0"/>
              </a:p>
            </p:txBody>
          </p:sp>
          <p:sp>
            <p:nvSpPr>
              <p:cNvPr id="34" name="Shape 867"/>
              <p:cNvSpPr/>
              <p:nvPr/>
            </p:nvSpPr>
            <p:spPr>
              <a:xfrm>
                <a:off x="5875490" y="2279650"/>
                <a:ext cx="527617" cy="520700"/>
              </a:xfrm>
              <a:prstGeom prst="ellipse">
                <a:avLst/>
              </a:prstGeom>
              <a:noFill/>
              <a:ln w="63500" cap="flat">
                <a:solidFill>
                  <a:srgbClr val="50FA67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>
                  <a:lnSpc>
                    <a:spcPct val="80000"/>
                  </a:lnSpc>
                  <a:defRPr sz="2800" cap="all">
                    <a:latin typeface="+mn-lt"/>
                    <a:ea typeface="+mn-ea"/>
                    <a:cs typeface="+mn-cs"/>
                    <a:sym typeface="DIN Condensed"/>
                  </a:defRPr>
                </a:pPr>
                <a:endParaRPr lang="en-GB" sz="2100" dirty="0"/>
              </a:p>
            </p:txBody>
          </p:sp>
          <p:sp>
            <p:nvSpPr>
              <p:cNvPr id="35" name="Shape 868"/>
              <p:cNvSpPr/>
              <p:nvPr/>
            </p:nvSpPr>
            <p:spPr>
              <a:xfrm>
                <a:off x="565861" y="2279650"/>
                <a:ext cx="527617" cy="520700"/>
              </a:xfrm>
              <a:prstGeom prst="ellipse">
                <a:avLst/>
              </a:prstGeom>
              <a:noFill/>
              <a:ln w="63500" cap="flat">
                <a:solidFill>
                  <a:schemeClr val="accent5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>
                  <a:lnSpc>
                    <a:spcPct val="80000"/>
                  </a:lnSpc>
                  <a:defRPr sz="2800" cap="all">
                    <a:latin typeface="+mn-lt"/>
                    <a:ea typeface="+mn-ea"/>
                    <a:cs typeface="+mn-cs"/>
                    <a:sym typeface="DIN Condensed"/>
                  </a:defRPr>
                </a:pPr>
                <a:endParaRPr lang="en-GB" sz="2100" dirty="0"/>
              </a:p>
            </p:txBody>
          </p:sp>
          <p:sp>
            <p:nvSpPr>
              <p:cNvPr id="36" name="Shape 869"/>
              <p:cNvSpPr/>
              <p:nvPr/>
            </p:nvSpPr>
            <p:spPr>
              <a:xfrm>
                <a:off x="3159701" y="1581150"/>
                <a:ext cx="527618" cy="520700"/>
              </a:xfrm>
              <a:prstGeom prst="ellipse">
                <a:avLst/>
              </a:prstGeom>
              <a:noFill/>
              <a:ln w="63500" cap="flat">
                <a:solidFill>
                  <a:srgbClr val="50FA67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>
                  <a:lnSpc>
                    <a:spcPct val="80000"/>
                  </a:lnSpc>
                  <a:defRPr sz="2800" cap="all">
                    <a:latin typeface="+mn-lt"/>
                    <a:ea typeface="+mn-ea"/>
                    <a:cs typeface="+mn-cs"/>
                    <a:sym typeface="DIN Condensed"/>
                  </a:defRPr>
                </a:pPr>
                <a:endParaRPr lang="en-GB" sz="2100" dirty="0"/>
              </a:p>
            </p:txBody>
          </p:sp>
          <p:sp>
            <p:nvSpPr>
              <p:cNvPr id="37" name="Shape 870"/>
              <p:cNvSpPr/>
              <p:nvPr/>
            </p:nvSpPr>
            <p:spPr>
              <a:xfrm>
                <a:off x="5621490" y="374650"/>
                <a:ext cx="527617" cy="520700"/>
              </a:xfrm>
              <a:prstGeom prst="ellipse">
                <a:avLst/>
              </a:prstGeom>
              <a:noFill/>
              <a:ln w="63500" cap="flat">
                <a:solidFill>
                  <a:schemeClr val="accent5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>
                  <a:lnSpc>
                    <a:spcPct val="80000"/>
                  </a:lnSpc>
                  <a:defRPr sz="2800" cap="all">
                    <a:latin typeface="+mn-lt"/>
                    <a:ea typeface="+mn-ea"/>
                    <a:cs typeface="+mn-cs"/>
                    <a:sym typeface="DIN Condensed"/>
                  </a:defRPr>
                </a:pPr>
                <a:endParaRPr lang="en-GB" sz="2100" dirty="0"/>
              </a:p>
            </p:txBody>
          </p:sp>
          <p:sp>
            <p:nvSpPr>
              <p:cNvPr id="38" name="Shape 871"/>
              <p:cNvSpPr/>
              <p:nvPr/>
            </p:nvSpPr>
            <p:spPr>
              <a:xfrm>
                <a:off x="0" y="0"/>
                <a:ext cx="1913339" cy="3094684"/>
              </a:xfrm>
              <a:prstGeom prst="rect">
                <a:avLst/>
              </a:prstGeom>
              <a:noFill/>
              <a:ln w="254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>
                  <a:lnSpc>
                    <a:spcPct val="80000"/>
                  </a:lnSpc>
                  <a:defRPr sz="2800" cap="all">
                    <a:latin typeface="+mn-lt"/>
                    <a:ea typeface="+mn-ea"/>
                    <a:cs typeface="+mn-cs"/>
                    <a:sym typeface="DIN Condensed"/>
                  </a:defRPr>
                </a:pPr>
                <a:endParaRPr lang="en-GB" sz="2100" dirty="0"/>
              </a:p>
            </p:txBody>
          </p:sp>
          <p:sp>
            <p:nvSpPr>
              <p:cNvPr id="39" name="Shape 872"/>
              <p:cNvSpPr/>
              <p:nvPr/>
            </p:nvSpPr>
            <p:spPr>
              <a:xfrm>
                <a:off x="2540000" y="0"/>
                <a:ext cx="1913339" cy="3094684"/>
              </a:xfrm>
              <a:prstGeom prst="rect">
                <a:avLst/>
              </a:prstGeom>
              <a:noFill/>
              <a:ln w="254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>
                  <a:lnSpc>
                    <a:spcPct val="80000"/>
                  </a:lnSpc>
                  <a:defRPr sz="2800" cap="all">
                    <a:latin typeface="+mn-lt"/>
                    <a:ea typeface="+mn-ea"/>
                    <a:cs typeface="+mn-cs"/>
                    <a:sym typeface="DIN Condensed"/>
                  </a:defRPr>
                </a:pPr>
                <a:endParaRPr lang="en-GB" sz="2100" dirty="0"/>
              </a:p>
            </p:txBody>
          </p:sp>
          <p:sp>
            <p:nvSpPr>
              <p:cNvPr id="40" name="Shape 873"/>
              <p:cNvSpPr/>
              <p:nvPr/>
            </p:nvSpPr>
            <p:spPr>
              <a:xfrm>
                <a:off x="5067300" y="0"/>
                <a:ext cx="1913339" cy="3094684"/>
              </a:xfrm>
              <a:prstGeom prst="rect">
                <a:avLst/>
              </a:prstGeom>
              <a:noFill/>
              <a:ln w="25400" cap="flat">
                <a:solidFill>
                  <a:srgbClr val="5B5854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>
                  <a:lnSpc>
                    <a:spcPct val="80000"/>
                  </a:lnSpc>
                  <a:defRPr sz="2800" cap="all">
                    <a:latin typeface="+mn-lt"/>
                    <a:ea typeface="+mn-ea"/>
                    <a:cs typeface="+mn-cs"/>
                    <a:sym typeface="DIN Condensed"/>
                  </a:defRPr>
                </a:pPr>
                <a:endParaRPr lang="en-GB" sz="2100" dirty="0"/>
              </a:p>
            </p:txBody>
          </p:sp>
        </p:grpSp>
        <p:grpSp>
          <p:nvGrpSpPr>
            <p:cNvPr id="27" name="Group 879"/>
            <p:cNvGrpSpPr/>
            <p:nvPr/>
          </p:nvGrpSpPr>
          <p:grpSpPr>
            <a:xfrm>
              <a:off x="1110794" y="729139"/>
              <a:ext cx="4750619" cy="1771475"/>
              <a:chOff x="0" y="0"/>
              <a:chExt cx="4750618" cy="1771474"/>
            </a:xfrm>
          </p:grpSpPr>
          <p:sp>
            <p:nvSpPr>
              <p:cNvPr id="28" name="Shape 875"/>
              <p:cNvSpPr/>
              <p:nvPr/>
            </p:nvSpPr>
            <p:spPr>
              <a:xfrm>
                <a:off x="203199" y="27388"/>
                <a:ext cx="1847559" cy="939058"/>
              </a:xfrm>
              <a:prstGeom prst="line">
                <a:avLst/>
              </a:prstGeom>
              <a:noFill/>
              <a:ln w="38100" cap="rnd">
                <a:solidFill>
                  <a:srgbClr val="838787"/>
                </a:solidFill>
                <a:custDash>
                  <a:ds d="100000" sp="200000"/>
                </a:custDash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>
                  <a:lnSpc>
                    <a:spcPct val="80000"/>
                  </a:lnSpc>
                  <a:defRPr sz="2800" cap="all">
                    <a:latin typeface="+mn-lt"/>
                    <a:ea typeface="+mn-ea"/>
                    <a:cs typeface="+mn-cs"/>
                    <a:sym typeface="DIN Condensed"/>
                  </a:defRPr>
                </a:pPr>
                <a:endParaRPr lang="en-GB" sz="2100" dirty="0"/>
              </a:p>
            </p:txBody>
          </p:sp>
          <p:sp>
            <p:nvSpPr>
              <p:cNvPr id="29" name="Shape 876"/>
              <p:cNvSpPr/>
              <p:nvPr/>
            </p:nvSpPr>
            <p:spPr>
              <a:xfrm flipH="1" flipV="1">
                <a:off x="2602096" y="1199477"/>
                <a:ext cx="2148523" cy="571998"/>
              </a:xfrm>
              <a:prstGeom prst="line">
                <a:avLst/>
              </a:prstGeom>
              <a:noFill/>
              <a:ln w="38100" cap="rnd">
                <a:solidFill>
                  <a:srgbClr val="838787"/>
                </a:solidFill>
                <a:custDash>
                  <a:ds d="100000" sp="200000"/>
                </a:custDash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>
                  <a:lnSpc>
                    <a:spcPct val="80000"/>
                  </a:lnSpc>
                  <a:defRPr sz="2800" cap="all">
                    <a:latin typeface="+mn-lt"/>
                    <a:ea typeface="+mn-ea"/>
                    <a:cs typeface="+mn-cs"/>
                    <a:sym typeface="DIN Condensed"/>
                  </a:defRPr>
                </a:pPr>
                <a:endParaRPr lang="en-GB" sz="2100" dirty="0"/>
              </a:p>
            </p:txBody>
          </p:sp>
          <p:sp>
            <p:nvSpPr>
              <p:cNvPr id="30" name="Shape 877"/>
              <p:cNvSpPr/>
              <p:nvPr/>
            </p:nvSpPr>
            <p:spPr>
              <a:xfrm flipV="1">
                <a:off x="0" y="648945"/>
                <a:ext cx="2253958" cy="1058844"/>
              </a:xfrm>
              <a:prstGeom prst="line">
                <a:avLst/>
              </a:prstGeom>
              <a:noFill/>
              <a:ln w="38100" cap="rnd">
                <a:solidFill>
                  <a:srgbClr val="838787"/>
                </a:solidFill>
                <a:custDash>
                  <a:ds d="100000" sp="200000"/>
                </a:custDash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>
                  <a:lnSpc>
                    <a:spcPct val="80000"/>
                  </a:lnSpc>
                  <a:defRPr sz="2800" cap="all">
                    <a:latin typeface="+mn-lt"/>
                    <a:ea typeface="+mn-ea"/>
                    <a:cs typeface="+mn-cs"/>
                    <a:sym typeface="DIN Condensed"/>
                  </a:defRPr>
                </a:pPr>
                <a:endParaRPr lang="en-GB" sz="2100" dirty="0"/>
              </a:p>
            </p:txBody>
          </p:sp>
          <p:sp>
            <p:nvSpPr>
              <p:cNvPr id="31" name="Shape 878"/>
              <p:cNvSpPr/>
              <p:nvPr/>
            </p:nvSpPr>
            <p:spPr>
              <a:xfrm flipH="1">
                <a:off x="2779896" y="-1"/>
                <a:ext cx="1693475" cy="450179"/>
              </a:xfrm>
              <a:prstGeom prst="line">
                <a:avLst/>
              </a:prstGeom>
              <a:noFill/>
              <a:ln w="38100" cap="rnd">
                <a:solidFill>
                  <a:srgbClr val="838787"/>
                </a:solidFill>
                <a:custDash>
                  <a:ds d="100000" sp="200000"/>
                </a:custDash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>
                  <a:lnSpc>
                    <a:spcPct val="80000"/>
                  </a:lnSpc>
                  <a:defRPr sz="2800" cap="all">
                    <a:latin typeface="+mn-lt"/>
                    <a:ea typeface="+mn-ea"/>
                    <a:cs typeface="+mn-cs"/>
                    <a:sym typeface="DIN Condensed"/>
                  </a:defRPr>
                </a:pPr>
                <a:endParaRPr lang="en-GB" sz="2100" dirty="0"/>
              </a:p>
            </p:txBody>
          </p:sp>
        </p:grpSp>
      </p:grpSp>
      <p:grpSp>
        <p:nvGrpSpPr>
          <p:cNvPr id="41" name="Group 885"/>
          <p:cNvGrpSpPr/>
          <p:nvPr/>
        </p:nvGrpSpPr>
        <p:grpSpPr>
          <a:xfrm>
            <a:off x="2938226" y="3184532"/>
            <a:ext cx="3348401" cy="1215732"/>
            <a:chOff x="0" y="0"/>
            <a:chExt cx="4750618" cy="1771474"/>
          </a:xfrm>
        </p:grpSpPr>
        <p:sp>
          <p:nvSpPr>
            <p:cNvPr id="42" name="Shape 881"/>
            <p:cNvSpPr/>
            <p:nvPr/>
          </p:nvSpPr>
          <p:spPr>
            <a:xfrm>
              <a:off x="203199" y="27388"/>
              <a:ext cx="2040608" cy="494769"/>
            </a:xfrm>
            <a:prstGeom prst="line">
              <a:avLst/>
            </a:prstGeom>
            <a:noFill/>
            <a:ln w="38100" cap="rnd">
              <a:solidFill>
                <a:srgbClr val="838787"/>
              </a:solidFill>
              <a:custDash>
                <a:ds d="100000" sp="200000"/>
              </a:custDash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43" name="Shape 882"/>
            <p:cNvSpPr/>
            <p:nvPr/>
          </p:nvSpPr>
          <p:spPr>
            <a:xfrm flipH="1" flipV="1">
              <a:off x="2602096" y="1199477"/>
              <a:ext cx="2148523" cy="571998"/>
            </a:xfrm>
            <a:prstGeom prst="line">
              <a:avLst/>
            </a:prstGeom>
            <a:noFill/>
            <a:ln w="38100" cap="rnd">
              <a:solidFill>
                <a:srgbClr val="838787"/>
              </a:solidFill>
              <a:custDash>
                <a:ds d="100000" sp="200000"/>
              </a:custDash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44" name="Shape 883"/>
            <p:cNvSpPr/>
            <p:nvPr/>
          </p:nvSpPr>
          <p:spPr>
            <a:xfrm flipV="1">
              <a:off x="0" y="1143427"/>
              <a:ext cx="1996497" cy="564362"/>
            </a:xfrm>
            <a:prstGeom prst="line">
              <a:avLst/>
            </a:prstGeom>
            <a:noFill/>
            <a:ln w="38100" cap="rnd">
              <a:solidFill>
                <a:srgbClr val="838787"/>
              </a:solidFill>
              <a:custDash>
                <a:ds d="100000" sp="200000"/>
              </a:custDash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  <p:sp>
          <p:nvSpPr>
            <p:cNvPr id="45" name="Shape 884"/>
            <p:cNvSpPr/>
            <p:nvPr/>
          </p:nvSpPr>
          <p:spPr>
            <a:xfrm flipH="1">
              <a:off x="2779896" y="-1"/>
              <a:ext cx="1693475" cy="450179"/>
            </a:xfrm>
            <a:prstGeom prst="line">
              <a:avLst/>
            </a:prstGeom>
            <a:noFill/>
            <a:ln w="38100" cap="rnd">
              <a:solidFill>
                <a:srgbClr val="838787"/>
              </a:solidFill>
              <a:custDash>
                <a:ds d="100000" sp="200000"/>
              </a:custDash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lnSpc>
                  <a:spcPct val="80000"/>
                </a:lnSpc>
                <a:defRPr sz="2800" cap="all">
                  <a:latin typeface="+mn-lt"/>
                  <a:ea typeface="+mn-ea"/>
                  <a:cs typeface="+mn-cs"/>
                  <a:sym typeface="DIN Condensed"/>
                </a:defRPr>
              </a:pPr>
              <a:endParaRPr lang="en-GB" sz="2100" dirty="0"/>
            </a:p>
          </p:txBody>
        </p:sp>
      </p:grpSp>
      <p:sp>
        <p:nvSpPr>
          <p:cNvPr id="46" name="Shape 886"/>
          <p:cNvSpPr/>
          <p:nvPr/>
        </p:nvSpPr>
        <p:spPr>
          <a:xfrm>
            <a:off x="2112075" y="4627380"/>
            <a:ext cx="139463" cy="2385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r>
              <a:rPr lang="en-GB" sz="1050" dirty="0"/>
              <a:t>t</a:t>
            </a:r>
          </a:p>
        </p:txBody>
      </p:sp>
      <p:sp>
        <p:nvSpPr>
          <p:cNvPr id="47" name="Shape 887"/>
          <p:cNvSpPr/>
          <p:nvPr/>
        </p:nvSpPr>
        <p:spPr>
          <a:xfrm>
            <a:off x="4017074" y="4627380"/>
            <a:ext cx="365218" cy="2385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r>
              <a:rPr lang="en-GB" sz="1050" dirty="0"/>
              <a:t>t+1</a:t>
            </a:r>
          </a:p>
        </p:txBody>
      </p:sp>
      <p:sp>
        <p:nvSpPr>
          <p:cNvPr id="48" name="Shape 888"/>
          <p:cNvSpPr/>
          <p:nvPr/>
        </p:nvSpPr>
        <p:spPr>
          <a:xfrm>
            <a:off x="5922074" y="4627380"/>
            <a:ext cx="365218" cy="2385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r>
              <a:rPr lang="en-GB" sz="1050" dirty="0"/>
              <a:t>t+2</a:t>
            </a:r>
          </a:p>
        </p:txBody>
      </p:sp>
      <p:sp>
        <p:nvSpPr>
          <p:cNvPr id="51" name="TextBox 50"/>
          <p:cNvSpPr txBox="1"/>
          <p:nvPr/>
        </p:nvSpPr>
        <p:spPr>
          <a:xfrm rot="16200000">
            <a:off x="7168044" y="2251803"/>
            <a:ext cx="36552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/>
              <a:t>With courtesy of Florian Jug, MPI CBG</a:t>
            </a:r>
          </a:p>
        </p:txBody>
      </p:sp>
    </p:spTree>
    <p:extLst>
      <p:ext uri="{BB962C8B-B14F-4D97-AF65-F5344CB8AC3E}">
        <p14:creationId xmlns:p14="http://schemas.microsoft.com/office/powerpoint/2010/main" val="403223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advAuto="0"/>
      <p:bldP spid="25" grpId="0" animBg="1" advAuto="0"/>
      <p:bldP spid="41" grpId="0" animBg="1" advAuto="0"/>
      <p:bldP spid="41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Straight Connector 64"/>
          <p:cNvCxnSpPr/>
          <p:nvPr/>
        </p:nvCxnSpPr>
        <p:spPr>
          <a:xfrm>
            <a:off x="2360632" y="2639782"/>
            <a:ext cx="296944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2657574" y="1727738"/>
            <a:ext cx="0" cy="91204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2657575" y="1727738"/>
            <a:ext cx="296944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2954518" y="1727738"/>
            <a:ext cx="0" cy="424208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2954518" y="2151945"/>
            <a:ext cx="834273" cy="707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3251462" y="2664527"/>
            <a:ext cx="650451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V="1">
            <a:off x="3804109" y="2159015"/>
            <a:ext cx="0" cy="233314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3804110" y="1925701"/>
            <a:ext cx="296944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3804110" y="1925700"/>
            <a:ext cx="1" cy="233315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Terminology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5947038" y="1449653"/>
            <a:ext cx="3104887" cy="2498114"/>
          </a:xfrm>
        </p:spPr>
        <p:txBody>
          <a:bodyPr/>
          <a:lstStyle/>
          <a:p>
            <a:r>
              <a:rPr lang="en-GB" dirty="0" smtClean="0">
                <a:solidFill>
                  <a:srgbClr val="0070C0"/>
                </a:solidFill>
              </a:rPr>
              <a:t>Lineage tree (“graph”)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“Track”</a:t>
            </a:r>
          </a:p>
          <a:p>
            <a:r>
              <a:rPr lang="en-GB" dirty="0" smtClean="0">
                <a:solidFill>
                  <a:srgbClr val="92D050"/>
                </a:solidFill>
              </a:rPr>
              <a:t>“Edge”</a:t>
            </a:r>
          </a:p>
          <a:p>
            <a:r>
              <a:rPr lang="en-GB" dirty="0" smtClean="0">
                <a:solidFill>
                  <a:srgbClr val="A79C00"/>
                </a:solidFill>
              </a:rPr>
              <a:t>“Node” / “Spot”</a:t>
            </a:r>
          </a:p>
          <a:p>
            <a:r>
              <a:rPr lang="en-GB" dirty="0" smtClean="0">
                <a:solidFill>
                  <a:srgbClr val="7030A0"/>
                </a:solidFill>
              </a:rPr>
              <a:t>“Leaf”</a:t>
            </a:r>
          </a:p>
          <a:p>
            <a:r>
              <a:rPr lang="en-GB" dirty="0" smtClean="0">
                <a:solidFill>
                  <a:srgbClr val="FFC000"/>
                </a:solidFill>
              </a:rPr>
              <a:t>“Root”</a:t>
            </a:r>
            <a:endParaRPr lang="en-GB" dirty="0">
              <a:solidFill>
                <a:srgbClr val="FFC000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657575" y="3548292"/>
            <a:ext cx="2969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2954518" y="3131161"/>
            <a:ext cx="1" cy="431276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2657574" y="2636248"/>
            <a:ext cx="0" cy="91204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954519" y="1363631"/>
            <a:ext cx="53025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954519" y="3131160"/>
            <a:ext cx="296944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954519" y="4029059"/>
            <a:ext cx="53025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3251462" y="2660994"/>
            <a:ext cx="0" cy="91204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251462" y="2660994"/>
            <a:ext cx="65045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251463" y="3573037"/>
            <a:ext cx="2969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3484776" y="3802817"/>
            <a:ext cx="0" cy="46662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3804109" y="2155482"/>
            <a:ext cx="0" cy="23331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484777" y="4276513"/>
            <a:ext cx="2969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484777" y="3802816"/>
            <a:ext cx="2969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804110" y="2382902"/>
            <a:ext cx="472519" cy="589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2954518" y="1363630"/>
            <a:ext cx="1" cy="3605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4" name="Group 73"/>
          <p:cNvGrpSpPr/>
          <p:nvPr/>
        </p:nvGrpSpPr>
        <p:grpSpPr>
          <a:xfrm>
            <a:off x="2360632" y="1724205"/>
            <a:ext cx="1740422" cy="912044"/>
            <a:chOff x="989814" y="2347274"/>
            <a:chExt cx="2320563" cy="1216058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989814" y="3563332"/>
              <a:ext cx="395925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1385739" y="2347274"/>
              <a:ext cx="0" cy="121605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385739" y="2347274"/>
              <a:ext cx="395925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1781664" y="2347274"/>
              <a:ext cx="0" cy="56561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1781664" y="2912883"/>
              <a:ext cx="1112364" cy="94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2914452" y="2611224"/>
              <a:ext cx="395925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2914452" y="2611223"/>
              <a:ext cx="1" cy="31108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1" name="Straight Connector 60"/>
          <p:cNvCxnSpPr/>
          <p:nvPr/>
        </p:nvCxnSpPr>
        <p:spPr>
          <a:xfrm flipV="1">
            <a:off x="2954518" y="3548293"/>
            <a:ext cx="1" cy="48783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2954516" y="3131158"/>
            <a:ext cx="296945" cy="431276"/>
            <a:chOff x="1781661" y="4223210"/>
            <a:chExt cx="395926" cy="575035"/>
          </a:xfrm>
        </p:grpSpPr>
        <p:cxnSp>
          <p:nvCxnSpPr>
            <p:cNvPr id="75" name="Straight Connector 74"/>
            <p:cNvCxnSpPr/>
            <p:nvPr/>
          </p:nvCxnSpPr>
          <p:spPr>
            <a:xfrm flipV="1">
              <a:off x="1781661" y="4223210"/>
              <a:ext cx="1" cy="575035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1781662" y="4223210"/>
              <a:ext cx="395925" cy="0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Group 83"/>
          <p:cNvGrpSpPr/>
          <p:nvPr/>
        </p:nvGrpSpPr>
        <p:grpSpPr>
          <a:xfrm>
            <a:off x="2601015" y="1667646"/>
            <a:ext cx="1251996" cy="2419742"/>
            <a:chOff x="1310326" y="2271860"/>
            <a:chExt cx="1669328" cy="3226323"/>
          </a:xfrm>
        </p:grpSpPr>
        <p:sp>
          <p:nvSpPr>
            <p:cNvPr id="78" name="Oval 77"/>
            <p:cNvSpPr/>
            <p:nvPr/>
          </p:nvSpPr>
          <p:spPr>
            <a:xfrm>
              <a:off x="1706252" y="2271860"/>
              <a:ext cx="150828" cy="169681"/>
            </a:xfrm>
            <a:prstGeom prst="ellipse">
              <a:avLst/>
            </a:prstGeom>
            <a:solidFill>
              <a:srgbClr val="A79C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 dirty="0"/>
            </a:p>
          </p:txBody>
        </p:sp>
        <p:sp>
          <p:nvSpPr>
            <p:cNvPr id="79" name="Oval 78"/>
            <p:cNvSpPr/>
            <p:nvPr/>
          </p:nvSpPr>
          <p:spPr>
            <a:xfrm>
              <a:off x="2828826" y="2832753"/>
              <a:ext cx="150828" cy="169681"/>
            </a:xfrm>
            <a:prstGeom prst="ellipse">
              <a:avLst/>
            </a:prstGeom>
            <a:solidFill>
              <a:srgbClr val="A79C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 dirty="0"/>
            </a:p>
          </p:txBody>
        </p:sp>
        <p:sp>
          <p:nvSpPr>
            <p:cNvPr id="80" name="Oval 79"/>
            <p:cNvSpPr/>
            <p:nvPr/>
          </p:nvSpPr>
          <p:spPr>
            <a:xfrm>
              <a:off x="2102174" y="4143077"/>
              <a:ext cx="150828" cy="169681"/>
            </a:xfrm>
            <a:prstGeom prst="ellipse">
              <a:avLst/>
            </a:prstGeom>
            <a:solidFill>
              <a:srgbClr val="A79C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 dirty="0"/>
            </a:p>
          </p:txBody>
        </p:sp>
        <p:sp>
          <p:nvSpPr>
            <p:cNvPr id="81" name="Oval 80"/>
            <p:cNvSpPr/>
            <p:nvPr/>
          </p:nvSpPr>
          <p:spPr>
            <a:xfrm>
              <a:off x="1715673" y="4701615"/>
              <a:ext cx="150828" cy="169681"/>
            </a:xfrm>
            <a:prstGeom prst="ellipse">
              <a:avLst/>
            </a:prstGeom>
            <a:solidFill>
              <a:srgbClr val="A79C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 dirty="0"/>
            </a:p>
          </p:txBody>
        </p:sp>
        <p:sp>
          <p:nvSpPr>
            <p:cNvPr id="82" name="Oval 81"/>
            <p:cNvSpPr/>
            <p:nvPr/>
          </p:nvSpPr>
          <p:spPr>
            <a:xfrm>
              <a:off x="2413261" y="5328502"/>
              <a:ext cx="150828" cy="169681"/>
            </a:xfrm>
            <a:prstGeom prst="ellipse">
              <a:avLst/>
            </a:prstGeom>
            <a:solidFill>
              <a:srgbClr val="A79C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 dirty="0"/>
            </a:p>
          </p:txBody>
        </p:sp>
        <p:sp>
          <p:nvSpPr>
            <p:cNvPr id="83" name="Oval 82"/>
            <p:cNvSpPr/>
            <p:nvPr/>
          </p:nvSpPr>
          <p:spPr>
            <a:xfrm>
              <a:off x="1310326" y="3483201"/>
              <a:ext cx="150828" cy="169681"/>
            </a:xfrm>
            <a:prstGeom prst="ellipse">
              <a:avLst/>
            </a:prstGeom>
            <a:solidFill>
              <a:srgbClr val="A79C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 dirty="0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3484776" y="1300000"/>
            <a:ext cx="898640" cy="3040143"/>
            <a:chOff x="2488675" y="1781667"/>
            <a:chExt cx="1198186" cy="4053524"/>
          </a:xfrm>
        </p:grpSpPr>
        <p:sp>
          <p:nvSpPr>
            <p:cNvPr id="85" name="Oval 84"/>
            <p:cNvSpPr/>
            <p:nvPr/>
          </p:nvSpPr>
          <p:spPr>
            <a:xfrm>
              <a:off x="2488675" y="1781667"/>
              <a:ext cx="150828" cy="169681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 dirty="0"/>
            </a:p>
          </p:txBody>
        </p:sp>
        <p:sp>
          <p:nvSpPr>
            <p:cNvPr id="86" name="Oval 85"/>
            <p:cNvSpPr/>
            <p:nvPr/>
          </p:nvSpPr>
          <p:spPr>
            <a:xfrm>
              <a:off x="3300037" y="2526382"/>
              <a:ext cx="150828" cy="169681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 dirty="0"/>
            </a:p>
          </p:txBody>
        </p:sp>
        <p:sp>
          <p:nvSpPr>
            <p:cNvPr id="87" name="Oval 86"/>
            <p:cNvSpPr/>
            <p:nvPr/>
          </p:nvSpPr>
          <p:spPr>
            <a:xfrm>
              <a:off x="3536033" y="3140696"/>
              <a:ext cx="150828" cy="169681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 dirty="0"/>
            </a:p>
          </p:txBody>
        </p:sp>
        <p:sp>
          <p:nvSpPr>
            <p:cNvPr id="88" name="Oval 87"/>
            <p:cNvSpPr/>
            <p:nvPr/>
          </p:nvSpPr>
          <p:spPr>
            <a:xfrm>
              <a:off x="3044858" y="3511485"/>
              <a:ext cx="150828" cy="169681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 dirty="0"/>
            </a:p>
          </p:txBody>
        </p:sp>
        <p:sp>
          <p:nvSpPr>
            <p:cNvPr id="89" name="Oval 88"/>
            <p:cNvSpPr/>
            <p:nvPr/>
          </p:nvSpPr>
          <p:spPr>
            <a:xfrm>
              <a:off x="2582936" y="4727543"/>
              <a:ext cx="150828" cy="169681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 dirty="0"/>
            </a:p>
          </p:txBody>
        </p:sp>
        <p:sp>
          <p:nvSpPr>
            <p:cNvPr id="90" name="Oval 89"/>
            <p:cNvSpPr/>
            <p:nvPr/>
          </p:nvSpPr>
          <p:spPr>
            <a:xfrm>
              <a:off x="2884600" y="5033914"/>
              <a:ext cx="150828" cy="169681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 dirty="0"/>
            </a:p>
          </p:txBody>
        </p:sp>
        <p:sp>
          <p:nvSpPr>
            <p:cNvPr id="91" name="Oval 90"/>
            <p:cNvSpPr/>
            <p:nvPr/>
          </p:nvSpPr>
          <p:spPr>
            <a:xfrm>
              <a:off x="2894029" y="5665510"/>
              <a:ext cx="150828" cy="169681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 dirty="0"/>
            </a:p>
          </p:txBody>
        </p:sp>
      </p:grpSp>
      <p:sp>
        <p:nvSpPr>
          <p:cNvPr id="93" name="Oval 92"/>
          <p:cNvSpPr/>
          <p:nvPr/>
        </p:nvSpPr>
        <p:spPr>
          <a:xfrm>
            <a:off x="2247511" y="2572619"/>
            <a:ext cx="113121" cy="12726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dirty="0"/>
          </a:p>
        </p:txBody>
      </p:sp>
      <p:sp>
        <p:nvSpPr>
          <p:cNvPr id="94" name="Content Placeholder 2"/>
          <p:cNvSpPr txBox="1">
            <a:spLocks/>
          </p:cNvSpPr>
          <p:nvPr/>
        </p:nvSpPr>
        <p:spPr>
          <a:xfrm>
            <a:off x="92075" y="671677"/>
            <a:ext cx="8584412" cy="53212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rgbClr val="17375E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17375E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rgbClr val="17375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rgbClr val="17375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rgbClr val="17375E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100" dirty="0"/>
              <a:t>... just in case you talk to </a:t>
            </a:r>
            <a:r>
              <a:rPr lang="en-GB" sz="2100" i="1" dirty="0"/>
              <a:t>computer science guys</a:t>
            </a:r>
          </a:p>
        </p:txBody>
      </p:sp>
    </p:spTree>
    <p:extLst>
      <p:ext uri="{BB962C8B-B14F-4D97-AF65-F5344CB8AC3E}">
        <p14:creationId xmlns:p14="http://schemas.microsoft.com/office/powerpoint/2010/main" val="1310175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</p:bldLst>
  </p:timing>
</p:sld>
</file>

<file path=ppt/theme/theme1.xml><?xml version="1.0" encoding="utf-8"?>
<a:theme xmlns:a="http://schemas.openxmlformats.org/drawingml/2006/main" name="Neubias slide theme">
  <a:themeElements>
    <a:clrScheme name="Bureau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2662</TotalTime>
  <Words>897</Words>
  <Application>Microsoft Office PowerPoint</Application>
  <PresentationFormat>On-screen Show (16:9)</PresentationFormat>
  <Paragraphs>184</Paragraphs>
  <Slides>31</Slides>
  <Notes>4</Notes>
  <HiddenSlides>1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DIN Condensed</vt:lpstr>
      <vt:lpstr>Helvetica</vt:lpstr>
      <vt:lpstr>Helvetica Neue</vt:lpstr>
      <vt:lpstr>Arial</vt:lpstr>
      <vt:lpstr>Calibri</vt:lpstr>
      <vt:lpstr>Wingdings</vt:lpstr>
      <vt:lpstr>Neubias slide theme</vt:lpstr>
      <vt:lpstr>NEUBIAS Training School 10  </vt:lpstr>
      <vt:lpstr>Introduction</vt:lpstr>
      <vt:lpstr>Introduction</vt:lpstr>
      <vt:lpstr>Cell tracking is an algorithmically difficult problem</vt:lpstr>
      <vt:lpstr>Cell tracking is an algorithmically difficult problem</vt:lpstr>
      <vt:lpstr>Cell tracking – main sources of errors</vt:lpstr>
      <vt:lpstr>Cell tracking – main sources of errors</vt:lpstr>
      <vt:lpstr>Cell tracking – main sources of errors</vt:lpstr>
      <vt:lpstr>Terminology</vt:lpstr>
      <vt:lpstr>Installation steps</vt:lpstr>
      <vt:lpstr>Load tracking image data</vt:lpstr>
      <vt:lpstr>Load tracking data</vt:lpstr>
      <vt:lpstr>TrackMate</vt:lpstr>
      <vt:lpstr>Difference-of-Gaussian based spot detection</vt:lpstr>
      <vt:lpstr>Difference-of-Gaussian based spot detection</vt:lpstr>
      <vt:lpstr>Difference-of-Gaussian based spot detection</vt:lpstr>
      <vt:lpstr>Difference-of-Gaussian based spot detection</vt:lpstr>
      <vt:lpstr>Difference-of-Gaussian based spot detection</vt:lpstr>
      <vt:lpstr>Linking</vt:lpstr>
      <vt:lpstr>Linking</vt:lpstr>
      <vt:lpstr>Visualise track properties</vt:lpstr>
      <vt:lpstr>Filters on tracks</vt:lpstr>
      <vt:lpstr>TrackScheme</vt:lpstr>
      <vt:lpstr>TrackScheme</vt:lpstr>
      <vt:lpstr>Mastodon</vt:lpstr>
      <vt:lpstr>Mastodon</vt:lpstr>
      <vt:lpstr>Mastodon</vt:lpstr>
      <vt:lpstr>Difference-of-Gaussian based spot detection</vt:lpstr>
      <vt:lpstr>Difference-of-Gaussian based spot detection</vt:lpstr>
      <vt:lpstr>Linking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School # 4  BioImage Analysis for Early Career Investigators “Basics of Image Analysis, Processing and Workflows using ImageJ &amp; CellProfiler”</dc:title>
  <dc:creator>Robert Haase</dc:creator>
  <cp:lastModifiedBy>Robert Haase</cp:lastModifiedBy>
  <cp:revision>128</cp:revision>
  <dcterms:modified xsi:type="dcterms:W3CDTF">2019-02-28T13:18:59Z</dcterms:modified>
</cp:coreProperties>
</file>